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80"/>
  </p:notesMasterIdLst>
  <p:handoutMasterIdLst>
    <p:handoutMasterId r:id="rId81"/>
  </p:handoutMasterIdLst>
  <p:sldIdLst>
    <p:sldId id="256" r:id="rId2"/>
    <p:sldId id="257" r:id="rId3"/>
    <p:sldId id="353" r:id="rId4"/>
    <p:sldId id="337" r:id="rId5"/>
    <p:sldId id="354" r:id="rId6"/>
    <p:sldId id="338" r:id="rId7"/>
    <p:sldId id="258" r:id="rId8"/>
    <p:sldId id="356" r:id="rId9"/>
    <p:sldId id="259" r:id="rId10"/>
    <p:sldId id="323" r:id="rId11"/>
    <p:sldId id="324" r:id="rId12"/>
    <p:sldId id="325" r:id="rId13"/>
    <p:sldId id="326" r:id="rId14"/>
    <p:sldId id="266" r:id="rId15"/>
    <p:sldId id="289" r:id="rId16"/>
    <p:sldId id="290" r:id="rId17"/>
    <p:sldId id="291" r:id="rId18"/>
    <p:sldId id="292" r:id="rId19"/>
    <p:sldId id="297" r:id="rId20"/>
    <p:sldId id="339" r:id="rId21"/>
    <p:sldId id="294" r:id="rId22"/>
    <p:sldId id="295" r:id="rId23"/>
    <p:sldId id="293" r:id="rId24"/>
    <p:sldId id="340" r:id="rId25"/>
    <p:sldId id="341" r:id="rId26"/>
    <p:sldId id="342" r:id="rId27"/>
    <p:sldId id="343" r:id="rId28"/>
    <p:sldId id="355" r:id="rId29"/>
    <p:sldId id="357" r:id="rId30"/>
    <p:sldId id="277" r:id="rId31"/>
    <p:sldId id="298" r:id="rId32"/>
    <p:sldId id="299" r:id="rId33"/>
    <p:sldId id="300" r:id="rId34"/>
    <p:sldId id="301" r:id="rId35"/>
    <p:sldId id="302" r:id="rId36"/>
    <p:sldId id="303" r:id="rId37"/>
    <p:sldId id="306" r:id="rId38"/>
    <p:sldId id="304" r:id="rId39"/>
    <p:sldId id="305" r:id="rId40"/>
    <p:sldId id="307" r:id="rId41"/>
    <p:sldId id="328" r:id="rId42"/>
    <p:sldId id="308" r:id="rId43"/>
    <p:sldId id="309" r:id="rId44"/>
    <p:sldId id="334" r:id="rId45"/>
    <p:sldId id="288" r:id="rId46"/>
    <p:sldId id="336" r:id="rId47"/>
    <p:sldId id="310" r:id="rId48"/>
    <p:sldId id="311" r:id="rId49"/>
    <p:sldId id="312" r:id="rId50"/>
    <p:sldId id="314" r:id="rId51"/>
    <p:sldId id="351" r:id="rId52"/>
    <p:sldId id="318" r:id="rId53"/>
    <p:sldId id="319" r:id="rId54"/>
    <p:sldId id="329" r:id="rId55"/>
    <p:sldId id="335" r:id="rId56"/>
    <p:sldId id="344" r:id="rId57"/>
    <p:sldId id="358" r:id="rId58"/>
    <p:sldId id="347" r:id="rId59"/>
    <p:sldId id="350" r:id="rId60"/>
    <p:sldId id="348" r:id="rId61"/>
    <p:sldId id="359" r:id="rId62"/>
    <p:sldId id="320" r:id="rId63"/>
    <p:sldId id="484" r:id="rId64"/>
    <p:sldId id="429" r:id="rId65"/>
    <p:sldId id="430" r:id="rId66"/>
    <p:sldId id="431" r:id="rId67"/>
    <p:sldId id="432" r:id="rId68"/>
    <p:sldId id="542" r:id="rId69"/>
    <p:sldId id="478" r:id="rId70"/>
    <p:sldId id="433" r:id="rId71"/>
    <p:sldId id="479" r:id="rId72"/>
    <p:sldId id="434" r:id="rId73"/>
    <p:sldId id="435" r:id="rId74"/>
    <p:sldId id="480" r:id="rId75"/>
    <p:sldId id="473" r:id="rId76"/>
    <p:sldId id="436" r:id="rId77"/>
    <p:sldId id="559" r:id="rId78"/>
    <p:sldId id="327" r:id="rId79"/>
  </p:sldIdLst>
  <p:sldSz cx="11879263" cy="7921625"/>
  <p:notesSz cx="7099300" cy="10234613"/>
  <p:custDataLst>
    <p:tags r:id="rId82"/>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561" algn="ctr" rtl="0" fontAlgn="base">
      <a:spcBef>
        <a:spcPct val="0"/>
      </a:spcBef>
      <a:spcAft>
        <a:spcPct val="0"/>
      </a:spcAft>
      <a:defRPr sz="1500" kern="1200">
        <a:solidFill>
          <a:schemeClr val="tx2"/>
        </a:solidFill>
        <a:latin typeface="Tempus Sans ITC" pitchFamily="82" charset="0"/>
        <a:ea typeface="+mn-ea"/>
        <a:cs typeface="+mn-cs"/>
      </a:defRPr>
    </a:lvl2pPr>
    <a:lvl3pPr marL="1131126" algn="ctr" rtl="0" fontAlgn="base">
      <a:spcBef>
        <a:spcPct val="0"/>
      </a:spcBef>
      <a:spcAft>
        <a:spcPct val="0"/>
      </a:spcAft>
      <a:defRPr sz="1500" kern="1200">
        <a:solidFill>
          <a:schemeClr val="tx2"/>
        </a:solidFill>
        <a:latin typeface="Tempus Sans ITC" pitchFamily="82" charset="0"/>
        <a:ea typeface="+mn-ea"/>
        <a:cs typeface="+mn-cs"/>
      </a:defRPr>
    </a:lvl3pPr>
    <a:lvl4pPr marL="1696685" algn="ctr" rtl="0" fontAlgn="base">
      <a:spcBef>
        <a:spcPct val="0"/>
      </a:spcBef>
      <a:spcAft>
        <a:spcPct val="0"/>
      </a:spcAft>
      <a:defRPr sz="1500" kern="1200">
        <a:solidFill>
          <a:schemeClr val="tx2"/>
        </a:solidFill>
        <a:latin typeface="Tempus Sans ITC" pitchFamily="82" charset="0"/>
        <a:ea typeface="+mn-ea"/>
        <a:cs typeface="+mn-cs"/>
      </a:defRPr>
    </a:lvl4pPr>
    <a:lvl5pPr marL="2262251" algn="ctr" rtl="0" fontAlgn="base">
      <a:spcBef>
        <a:spcPct val="0"/>
      </a:spcBef>
      <a:spcAft>
        <a:spcPct val="0"/>
      </a:spcAft>
      <a:defRPr sz="1500" kern="1200">
        <a:solidFill>
          <a:schemeClr val="tx2"/>
        </a:solidFill>
        <a:latin typeface="Tempus Sans ITC" pitchFamily="82" charset="0"/>
        <a:ea typeface="+mn-ea"/>
        <a:cs typeface="+mn-cs"/>
      </a:defRPr>
    </a:lvl5pPr>
    <a:lvl6pPr marL="2827813" algn="l" defTabSz="1131126" rtl="0" eaLnBrk="1" latinLnBrk="0" hangingPunct="1">
      <a:defRPr sz="1500" kern="1200">
        <a:solidFill>
          <a:schemeClr val="tx2"/>
        </a:solidFill>
        <a:latin typeface="Tempus Sans ITC" pitchFamily="82" charset="0"/>
        <a:ea typeface="+mn-ea"/>
        <a:cs typeface="+mn-cs"/>
      </a:defRPr>
    </a:lvl6pPr>
    <a:lvl7pPr marL="3393374" algn="l" defTabSz="1131126" rtl="0" eaLnBrk="1" latinLnBrk="0" hangingPunct="1">
      <a:defRPr sz="1500" kern="1200">
        <a:solidFill>
          <a:schemeClr val="tx2"/>
        </a:solidFill>
        <a:latin typeface="Tempus Sans ITC" pitchFamily="82" charset="0"/>
        <a:ea typeface="+mn-ea"/>
        <a:cs typeface="+mn-cs"/>
      </a:defRPr>
    </a:lvl7pPr>
    <a:lvl8pPr marL="3958938" algn="l" defTabSz="1131126" rtl="0" eaLnBrk="1" latinLnBrk="0" hangingPunct="1">
      <a:defRPr sz="1500" kern="1200">
        <a:solidFill>
          <a:schemeClr val="tx2"/>
        </a:solidFill>
        <a:latin typeface="Tempus Sans ITC" pitchFamily="82" charset="0"/>
        <a:ea typeface="+mn-ea"/>
        <a:cs typeface="+mn-cs"/>
      </a:defRPr>
    </a:lvl8pPr>
    <a:lvl9pPr marL="4524504" algn="l" defTabSz="1131126"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2D2F4"/>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27"/>
    <p:restoredTop sz="75408" autoAdjust="0"/>
  </p:normalViewPr>
  <p:slideViewPr>
    <p:cSldViewPr>
      <p:cViewPr varScale="1">
        <p:scale>
          <a:sx n="112" d="100"/>
          <a:sy n="112" d="100"/>
        </p:scale>
        <p:origin x="3472" y="184"/>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500" kern="1200">
        <a:solidFill>
          <a:schemeClr val="tx1"/>
        </a:solidFill>
        <a:latin typeface="Arial" charset="0"/>
        <a:ea typeface="+mn-ea"/>
        <a:cs typeface="+mn-cs"/>
      </a:defRPr>
    </a:lvl1pPr>
    <a:lvl2pPr marL="565561" algn="l" rtl="0" fontAlgn="base">
      <a:spcBef>
        <a:spcPct val="30000"/>
      </a:spcBef>
      <a:spcAft>
        <a:spcPct val="0"/>
      </a:spcAft>
      <a:defRPr sz="1500" kern="1200">
        <a:solidFill>
          <a:schemeClr val="tx1"/>
        </a:solidFill>
        <a:latin typeface="Arial" charset="0"/>
        <a:ea typeface="+mn-ea"/>
        <a:cs typeface="+mn-cs"/>
      </a:defRPr>
    </a:lvl2pPr>
    <a:lvl3pPr marL="1131126" algn="l" rtl="0" fontAlgn="base">
      <a:spcBef>
        <a:spcPct val="30000"/>
      </a:spcBef>
      <a:spcAft>
        <a:spcPct val="0"/>
      </a:spcAft>
      <a:defRPr sz="1500" kern="1200">
        <a:solidFill>
          <a:schemeClr val="tx1"/>
        </a:solidFill>
        <a:latin typeface="Arial" charset="0"/>
        <a:ea typeface="+mn-ea"/>
        <a:cs typeface="+mn-cs"/>
      </a:defRPr>
    </a:lvl3pPr>
    <a:lvl4pPr marL="1696685" algn="l" rtl="0" fontAlgn="base">
      <a:spcBef>
        <a:spcPct val="30000"/>
      </a:spcBef>
      <a:spcAft>
        <a:spcPct val="0"/>
      </a:spcAft>
      <a:defRPr sz="1500" kern="1200">
        <a:solidFill>
          <a:schemeClr val="tx1"/>
        </a:solidFill>
        <a:latin typeface="Arial" charset="0"/>
        <a:ea typeface="+mn-ea"/>
        <a:cs typeface="+mn-cs"/>
      </a:defRPr>
    </a:lvl4pPr>
    <a:lvl5pPr marL="2262251" algn="l" rtl="0" fontAlgn="base">
      <a:spcBef>
        <a:spcPct val="30000"/>
      </a:spcBef>
      <a:spcAft>
        <a:spcPct val="0"/>
      </a:spcAft>
      <a:defRPr sz="1500" kern="1200">
        <a:solidFill>
          <a:schemeClr val="tx1"/>
        </a:solidFill>
        <a:latin typeface="Arial" charset="0"/>
        <a:ea typeface="+mn-ea"/>
        <a:cs typeface="+mn-cs"/>
      </a:defRPr>
    </a:lvl5pPr>
    <a:lvl6pPr marL="2827813" algn="l" defTabSz="1131126" rtl="0" eaLnBrk="1" latinLnBrk="0" hangingPunct="1">
      <a:defRPr sz="1500" kern="1200">
        <a:solidFill>
          <a:schemeClr val="tx1"/>
        </a:solidFill>
        <a:latin typeface="+mn-lt"/>
        <a:ea typeface="+mn-ea"/>
        <a:cs typeface="+mn-cs"/>
      </a:defRPr>
    </a:lvl6pPr>
    <a:lvl7pPr marL="3393374" algn="l" defTabSz="1131126" rtl="0" eaLnBrk="1" latinLnBrk="0" hangingPunct="1">
      <a:defRPr sz="1500" kern="1200">
        <a:solidFill>
          <a:schemeClr val="tx1"/>
        </a:solidFill>
        <a:latin typeface="+mn-lt"/>
        <a:ea typeface="+mn-ea"/>
        <a:cs typeface="+mn-cs"/>
      </a:defRPr>
    </a:lvl7pPr>
    <a:lvl8pPr marL="3958938" algn="l" defTabSz="1131126" rtl="0" eaLnBrk="1" latinLnBrk="0" hangingPunct="1">
      <a:defRPr sz="1500" kern="1200">
        <a:solidFill>
          <a:schemeClr val="tx1"/>
        </a:solidFill>
        <a:latin typeface="+mn-lt"/>
        <a:ea typeface="+mn-ea"/>
        <a:cs typeface="+mn-cs"/>
      </a:defRPr>
    </a:lvl8pPr>
    <a:lvl9pPr marL="4524504" algn="l" defTabSz="1131126"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link.cs.cmu.edu/link/submit-sentence-4.html"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2CDDC943-0D7E-4309-A4A4-D1E7F11599D8}" type="slidenum">
              <a:rPr lang="en-US"/>
              <a:pPr/>
              <a:t>1</a:t>
            </a:fld>
            <a:endParaRPr lang="en-US"/>
          </a:p>
        </p:txBody>
      </p:sp>
      <p:sp>
        <p:nvSpPr>
          <p:cNvPr id="52227" name="Rectangle 2"/>
          <p:cNvSpPr>
            <a:spLocks noGrp="1" noRot="1" noChangeAspect="1" noChangeArrowheads="1" noTextEdit="1"/>
          </p:cNvSpPr>
          <p:nvPr>
            <p:ph type="sldImg"/>
          </p:nvPr>
        </p:nvSpPr>
        <p:spPr>
          <a:xfrm>
            <a:off x="674688" y="766763"/>
            <a:ext cx="5754687" cy="3838575"/>
          </a:xfrm>
          <a:ln cap="flat"/>
        </p:spPr>
      </p:sp>
      <p:sp>
        <p:nvSpPr>
          <p:cNvPr id="52228" name="Rectangle 3"/>
          <p:cNvSpPr>
            <a:spLocks noGrp="1" noChangeArrowheads="1"/>
          </p:cNvSpPr>
          <p:nvPr>
            <p:ph type="body" idx="1"/>
          </p:nvPr>
        </p:nvSpPr>
        <p:spPr>
          <a:noFill/>
          <a:ln/>
        </p:spPr>
        <p:txBody>
          <a:bodyPr/>
          <a:lstStyle/>
          <a:p>
            <a:endParaRPr lang="fr-FR"/>
          </a:p>
        </p:txBody>
      </p:sp>
    </p:spTree>
    <p:extLst>
      <p:ext uri="{BB962C8B-B14F-4D97-AF65-F5344CB8AC3E}">
        <p14:creationId xmlns:p14="http://schemas.microsoft.com/office/powerpoint/2010/main" val="2133872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the result of key</a:t>
            </a:r>
            <a:r>
              <a:rPr lang="en-US" baseline="0" dirty="0"/>
              <a:t> phrase extraction for scientific documents in physics. A large number of highly specific concepts are identified automatically and allow a scientist to more precisely filter and search the documents. You can try this out on your own at </a:t>
            </a:r>
            <a:r>
              <a:rPr lang="en-US" baseline="0" dirty="0" err="1"/>
              <a:t>sciencewise.info</a:t>
            </a:r>
            <a:r>
              <a:rPr lang="en-US" baseline="0" dirty="0"/>
              <a: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186616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Named entity recognition is a more specific</a:t>
            </a:r>
            <a:r>
              <a:rPr lang="en-US" baseline="0" dirty="0"/>
              <a:t> task than key phrase extraction. In NER the objective is to identify phrases that are names of specific types of entities, such as people, organizations or places. This, again, is very useful for document classification and search, but also a stepping stone to extract more complex pieces of knowledge, in particular statements, as we will see later.</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1921528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NER has in</a:t>
            </a:r>
            <a:r>
              <a:rPr lang="en-US" baseline="0" dirty="0"/>
              <a:t> particular many commercial applications, e.g., for marketing or studying public perception, by linking volume of communication, sentiment and popularity to specific entities, such as products, companies or organizations. Thus, there exist a number of commercial tools that offer this type of service.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2138512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task of NER</a:t>
            </a:r>
            <a:r>
              <a:rPr lang="en-US" baseline="0" dirty="0"/>
              <a:t> is to detect whether a word belongs to an entity name or not. Furthermore, when an entity name is detected it can be classified according to the type of the entity, e.g. an </a:t>
            </a:r>
            <a:r>
              <a:rPr lang="en-US" baseline="0" dirty="0" err="1"/>
              <a:t>organisation</a:t>
            </a:r>
            <a:r>
              <a:rPr lang="en-US" baseline="0" dirty="0"/>
              <a:t> (ORG), a location (GEO), a person etc.</a:t>
            </a:r>
          </a:p>
          <a:p>
            <a:endParaRPr lang="en-US" baseline="0" dirty="0"/>
          </a:p>
          <a:p>
            <a:r>
              <a:rPr lang="en-US" baseline="0" dirty="0"/>
              <a:t>When analyzing a text entity, NER is thus a classification problem, where for each word it needs to be decided whether it is inside or outside of an entity name. More detailed classifications, in particular whether a word is the beginning or end of entity name, could also be done. </a:t>
            </a:r>
            <a:r>
              <a:rPr lang="en-US" dirty="0"/>
              <a:t>Note that in this context also punctuation</a:t>
            </a:r>
            <a:r>
              <a:rPr lang="en-US" baseline="0" dirty="0"/>
              <a:t> marks are considered as words, as they may carry important information on the presence of an entity.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1626550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Given that</a:t>
            </a:r>
            <a:r>
              <a:rPr lang="en-US" b="0" baseline="0" dirty="0"/>
              <a:t> NER can be understood as a classification problem, we have to answer two questions, namely which are the input features for the classifier and which is the classification algorithm to be used. As for the input features, typically the neighborhood of a word is considered. In this neighborhood we find other words, which can be used as directly as features and from which a number of derived features can be produced. One additional type of feature that is specifically used in NER is the labels that have been produced by the classifier for the words preceding the word to be classified. Thus, the classifier classifies words while reading the words in the sequence they appear in the document. Thus, even though in principle any classifier could be applied, e.g. Naïve Bayes, which is used frequently in practice, specific sequence-oriented classifiers (HMM, CRF) can have better performance. </a:t>
            </a:r>
            <a:endParaRPr lang="en-US" b="1"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343032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list of typical features that are used in named entity recognition. Some of them are quite specific</a:t>
            </a:r>
            <a:r>
              <a:rPr lang="en-US" baseline="0" dirty="0"/>
              <a:t> to the task. For example, part-of-speech tags can be helpful as they allows to distinguish noun phrases (NN) which are typical for entities. Pre- and suffixes are another interesting feature. For example, words ending in “land” would often be locations, thus learning this could help to generalize the classification to new terms that would contain such a suffix. For entities (in particular in English) also the word shape is a important features, as usually names start in capital letters, or acronyms consist of capital letters only.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180115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now will see a classifier</a:t>
                </a:r>
                <a:r>
                  <a:rPr lang="en-US" baseline="0" dirty="0"/>
                  <a:t> that specifically takes advantage of the sequential nature of learning entities in natural language text. The approach is strongly related to probabilistic information retrieval and based on a generative probabilistic model for text.</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basic model assumes that there exists a (unknown) probability distribution </a:t>
                </a:r>
                <a14:m>
                  <m:oMath xmlns:m="http://schemas.openxmlformats.org/officeDocument/2006/math">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oMath>
                </a14:m>
                <a:r>
                  <a:rPr lang="en-US" dirty="0"/>
                  <a:t> that connects sequences of words with the corresponding sequences of labels. The task of classification is then to identify for a given</a:t>
                </a:r>
                <a:r>
                  <a:rPr lang="en-US" baseline="0" dirty="0"/>
                  <a:t> sequence of words, the most probable sequence of labels given the sequence of words. Using Bayes law we can reformulate this, by decomposing the conditional probability </a:t>
                </a:r>
                <a14:m>
                  <m:oMath xmlns:m="http://schemas.openxmlformats.org/officeDocument/2006/math">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oMath>
                </a14:m>
                <a:r>
                  <a:rPr lang="en-US" dirty="0"/>
                  <a:t> into the</a:t>
                </a:r>
                <a:r>
                  <a:rPr lang="en-US" baseline="0" dirty="0"/>
                  <a:t> product of two probability distributions. P(E) is a model of how the different labels interact with each other, and P(W|E) is a model of how words interact with labels.</a:t>
                </a:r>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smtClean="0"/>
                  <a:t>We now will see a classifier</a:t>
                </a:r>
                <a:r>
                  <a:rPr lang="en-US" baseline="0" dirty="0" smtClean="0"/>
                  <a:t> that specifically takes advantage of the sequential nature of learning entities in natural language text. The approach is strongly related to probabilistic information retrieval and based on a generative probabilistic model for text.</a:t>
                </a:r>
              </a:p>
              <a:p>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The basic model assumes that there exists a (unknown) probability distribution </a:t>
                </a:r>
                <a:r>
                  <a:rPr lang="fr-CH" b="0" i="0" smtClean="0">
                    <a:latin typeface="Cambria Math" charset="0"/>
                  </a:rPr>
                  <a:t>𝑃(𝐸,𝑊)</a:t>
                </a:r>
                <a:r>
                  <a:rPr lang="en-US" dirty="0" smtClean="0"/>
                  <a:t> that connects sequences of words with the corresponding sequences of labels. The task of classification is then to identify for a given</a:t>
                </a:r>
                <a:r>
                  <a:rPr lang="en-US" baseline="0" dirty="0" smtClean="0"/>
                  <a:t> sequence of words, the most probable sequence of labels given the sequence of words. Using Bayes law we can reformulate this, by decomposing the conditional probability </a:t>
                </a:r>
                <a:r>
                  <a:rPr lang="fr-CH" b="0" i="0" smtClean="0">
                    <a:latin typeface="Cambria Math" charset="0"/>
                  </a:rPr>
                  <a:t>𝑃(𝐸|𝑊)</a:t>
                </a:r>
                <a:r>
                  <a:rPr lang="en-US" dirty="0" smtClean="0"/>
                  <a:t> </a:t>
                </a:r>
                <a:r>
                  <a:rPr lang="en-US" dirty="0" smtClean="0"/>
                  <a:t>into the</a:t>
                </a:r>
                <a:r>
                  <a:rPr lang="en-US" baseline="0" dirty="0" smtClean="0"/>
                  <a:t> product of two probability distributions. P(E) is a model of how the different labels interact with each other, and P(W|E) is a model of how words interact with labels.</a:t>
                </a:r>
                <a:endParaRPr lang="en-US" dirty="0"/>
              </a:p>
              <a:p>
                <a:endParaRPr lang="en-US" dirty="0" smtClean="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737630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will not be able to estimate the complete</a:t>
            </a:r>
            <a:r>
              <a:rPr lang="en-US" baseline="0" dirty="0"/>
              <a:t> probability distribution functions, we approximate them by making (several) independence assumptions. We assume that the probability of a label to occur, depends only on the previous label. This corresponds to a bigram model (generalizing the unigram model we have assumed in probabilistic information retrieval). For words we assume that their probability depends only on the label that it received. Thus the two probability functions decompose into products of much simpler functions that we can estimate.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1355078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can represent approximate model</a:t>
                </a:r>
                <a:r>
                  <a:rPr lang="en-US" baseline="0" dirty="0"/>
                  <a:t> of </a:t>
                </a:r>
                <a:r>
                  <a:rPr lang="en-US" dirty="0"/>
                  <a:t>the probability</a:t>
                </a:r>
                <a:r>
                  <a:rPr lang="en-US" baseline="0" dirty="0"/>
                  <a:t> distribution graphically as a Markov Model, where we indicate which probabilistic variables depend on which others. More precisely, we have here the case of a hidden Markov model since the labels E are unknown and their probabilities need to be estimated from the known words. </a:t>
                </a:r>
              </a:p>
              <a:p>
                <a:endParaRPr lang="en-US" dirty="0"/>
              </a:p>
              <a:p>
                <a:r>
                  <a:rPr lang="en-US" dirty="0"/>
                  <a:t>The approach for HMM can be applied to any sequence</a:t>
                </a:r>
                <a:r>
                  <a:rPr lang="en-US" baseline="0" dirty="0"/>
                  <a:t> labelling task. In particular it can be used to learn part-of-speech tags and the types of the entities.</a:t>
                </a:r>
              </a:p>
            </p:txBody>
          </p:sp>
        </mc:Choice>
        <mc:Fallback xmlns="">
          <p:sp>
            <p:nvSpPr>
              <p:cNvPr id="3" name="Notes Placeholder 2"/>
              <p:cNvSpPr>
                <a:spLocks noGrp="1"/>
              </p:cNvSpPr>
              <p:nvPr>
                <p:ph type="body" idx="1"/>
              </p:nvPr>
            </p:nvSpPr>
            <p:spPr/>
            <p:txBody>
              <a:bodyPr/>
              <a:lstStyle/>
              <a:p>
                <a:r>
                  <a:rPr lang="en-US" dirty="0" smtClean="0"/>
                  <a:t>We can represent approximate model</a:t>
                </a:r>
                <a:r>
                  <a:rPr lang="en-US" baseline="0" dirty="0" smtClean="0"/>
                  <a:t> of </a:t>
                </a:r>
                <a:r>
                  <a:rPr lang="en-US" dirty="0" smtClean="0"/>
                  <a:t>the probability</a:t>
                </a:r>
                <a:r>
                  <a:rPr lang="en-US" baseline="0" dirty="0" smtClean="0"/>
                  <a:t> distribution graphically as a Markov Model, where we indicate which probabilistic variables depend on which others. More precisely, we have here the case of a hidden Markov model since the labels E are unknown and their probabilities need to be estimated from the known words. For Estimating the basic probabilities </a:t>
                </a:r>
                <a:r>
                  <a:rPr lang="fr-CH" b="0" i="0" smtClean="0">
                    <a:latin typeface="Cambria Math" charset="0"/>
                    <a:ea typeface="Cambria Math" charset="0"/>
                    <a:cs typeface="Cambria Math" charset="0"/>
                  </a:rPr>
                  <a:t>𝑃</a:t>
                </a:r>
                <a:r>
                  <a:rPr lang="fr-CH" b="0" i="0" smtClean="0">
                    <a:latin typeface="Cambria Math" charset="0"/>
                    <a:ea typeface="Cambria Math" charset="0"/>
                    <a:cs typeface="Cambria Math" charset="0"/>
                  </a:rPr>
                  <a:t>_</a:t>
                </a:r>
                <a:r>
                  <a:rPr lang="fr-CH" b="0" i="0" smtClean="0">
                    <a:latin typeface="Cambria Math" charset="0"/>
                    <a:ea typeface="Cambria Math" charset="0"/>
                    <a:cs typeface="Cambria Math" charset="0"/>
                  </a:rPr>
                  <a:t>𝐸 (𝑒_𝑖 |𝑒_(𝑖−1))</a:t>
                </a:r>
                <a:r>
                  <a:rPr lang="en-US" dirty="0" smtClean="0"/>
                  <a:t> and </a:t>
                </a:r>
                <a:r>
                  <a:rPr lang="fr-CH" i="0">
                    <a:latin typeface="Cambria Math" charset="0"/>
                    <a:ea typeface="Cambria Math" charset="0"/>
                    <a:cs typeface="Cambria Math" charset="0"/>
                  </a:rPr>
                  <a:t>𝑃</a:t>
                </a:r>
                <a:r>
                  <a:rPr lang="fr-CH" i="0" smtClean="0">
                    <a:latin typeface="Cambria Math" charset="0"/>
                    <a:ea typeface="Cambria Math" charset="0"/>
                    <a:cs typeface="Cambria Math" charset="0"/>
                  </a:rPr>
                  <a:t>_</a:t>
                </a:r>
                <a:r>
                  <a:rPr lang="fr-CH" b="0" i="0" smtClean="0">
                    <a:latin typeface="Cambria Math" charset="0"/>
                    <a:ea typeface="Cambria Math" charset="0"/>
                    <a:cs typeface="Cambria Math" charset="0"/>
                  </a:rPr>
                  <a:t>𝑊</a:t>
                </a:r>
                <a:r>
                  <a:rPr lang="fr-CH" b="0" i="0">
                    <a:latin typeface="Cambria Math" charset="0"/>
                    <a:ea typeface="Cambria Math" charset="0"/>
                    <a:cs typeface="Cambria Math" charset="0"/>
                  </a:rPr>
                  <a:t> </a:t>
                </a:r>
                <a:r>
                  <a:rPr lang="fr-CH" i="0">
                    <a:latin typeface="Cambria Math" charset="0"/>
                    <a:ea typeface="Cambria Math" charset="0"/>
                    <a:cs typeface="Cambria Math" charset="0"/>
                  </a:rPr>
                  <a:t>(</a:t>
                </a:r>
                <a:r>
                  <a:rPr lang="fr-CH" b="0" i="0" smtClean="0">
                    <a:latin typeface="Cambria Math" charset="0"/>
                    <a:ea typeface="Cambria Math" charset="0"/>
                    <a:cs typeface="Cambria Math" charset="0"/>
                  </a:rPr>
                  <a:t>𝑤</a:t>
                </a:r>
                <a:r>
                  <a:rPr lang="fr-CH" b="0" i="0">
                    <a:latin typeface="Cambria Math" charset="0"/>
                    <a:ea typeface="Cambria Math" charset="0"/>
                    <a:cs typeface="Cambria Math" charset="0"/>
                  </a:rPr>
                  <a:t>_</a:t>
                </a:r>
                <a:r>
                  <a:rPr lang="fr-CH" i="0">
                    <a:latin typeface="Cambria Math" charset="0"/>
                    <a:ea typeface="Cambria Math" charset="0"/>
                    <a:cs typeface="Cambria Math" charset="0"/>
                  </a:rPr>
                  <a:t>𝑖 |𝑒_𝑖)</a:t>
                </a:r>
                <a:r>
                  <a:rPr lang="en-US" dirty="0" smtClean="0"/>
                  <a:t> we use maximum likelihood</a:t>
                </a:r>
                <a:r>
                  <a:rPr lang="en-US" baseline="0" dirty="0" smtClean="0"/>
                  <a:t> estimation as in probabilistic information retrieval. For example, for estimating a probability </a:t>
                </a:r>
                <a:r>
                  <a:rPr lang="fr-CH" b="0" i="0" smtClean="0">
                    <a:latin typeface="Cambria Math" charset="0"/>
                    <a:ea typeface="Cambria Math" charset="0"/>
                    <a:cs typeface="Cambria Math" charset="0"/>
                  </a:rPr>
                  <a:t>𝑃</a:t>
                </a:r>
                <a:r>
                  <a:rPr lang="fr-CH" b="0" i="0" smtClean="0">
                    <a:latin typeface="Cambria Math" charset="0"/>
                    <a:ea typeface="Cambria Math" charset="0"/>
                    <a:cs typeface="Cambria Math" charset="0"/>
                  </a:rPr>
                  <a:t>_</a:t>
                </a:r>
                <a:r>
                  <a:rPr lang="fr-CH" b="0" i="0" smtClean="0">
                    <a:latin typeface="Cambria Math" charset="0"/>
                    <a:ea typeface="Cambria Math" charset="0"/>
                    <a:cs typeface="Cambria Math" charset="0"/>
                  </a:rPr>
                  <a:t>𝐸 (𝑒_𝑖 |</a:t>
                </a:r>
                <a:r>
                  <a:rPr lang="fr-CH" b="0" i="0" smtClean="0">
                    <a:latin typeface="Cambria Math" charset="0"/>
                    <a:ea typeface="Cambria Math" charset="0"/>
                    <a:cs typeface="Cambria Math" charset="0"/>
                  </a:rPr>
                  <a:t>𝑂</a:t>
                </a:r>
                <a:r>
                  <a:rPr lang="fr-CH" b="0" i="0" smtClean="0">
                    <a:latin typeface="Cambria Math" charset="0"/>
                    <a:ea typeface="Cambria Math" charset="0"/>
                    <a:cs typeface="Cambria Math" charset="0"/>
                  </a:rPr>
                  <a:t>)</a:t>
                </a:r>
                <a:r>
                  <a:rPr lang="en-US" dirty="0" smtClean="0"/>
                  <a:t> we</a:t>
                </a:r>
                <a:r>
                  <a:rPr lang="en-US" baseline="0" dirty="0" smtClean="0"/>
                  <a:t> count the total number of occurrences of O, and then compute the ratio between the cases where the preceding label was I respectively O with the total number of occurrences.</a:t>
                </a:r>
              </a:p>
              <a:p>
                <a:endParaRPr lang="en-US" baseline="0" dirty="0" smtClean="0"/>
              </a:p>
              <a:p>
                <a:r>
                  <a:rPr lang="en-US" baseline="0" dirty="0" smtClean="0"/>
                  <a:t>Once we have learnt those probabilities we can for an unlabeled text, directly compute the most probable labels for each word.</a:t>
                </a:r>
                <a:endParaRPr lang="en-US" dirty="0" smtClean="0"/>
              </a:p>
              <a:p>
                <a:endParaRPr lang="en-US" dirty="0" smtClean="0"/>
              </a:p>
              <a:p>
                <a:r>
                  <a:rPr lang="en-US" dirty="0" smtClean="0"/>
                  <a:t>The approach for HMM can be applied to any sequence</a:t>
                </a:r>
                <a:r>
                  <a:rPr lang="en-US" baseline="0" dirty="0" smtClean="0"/>
                  <a:t> labelling task. In particular it can be used to learn part-of-speech tags and the types of the entities.</a:t>
                </a:r>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124601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For estimating the basic probabilities </a:t>
                </a:r>
                <a14:m>
                  <m:oMath xmlns:m="http://schemas.openxmlformats.org/officeDocument/2006/math">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𝑃</m:t>
                        </m:r>
                      </m:e>
                      <m:sub>
                        <m:r>
                          <a:rPr lang="fr-CH" b="0" i="1" smtClean="0">
                            <a:latin typeface="Cambria Math" charset="0"/>
                            <a:ea typeface="Cambria Math" charset="0"/>
                            <a:cs typeface="Cambria Math" charset="0"/>
                          </a:rPr>
                          <m:t>𝐸</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r>
                          <a:rPr lang="fr-CH" b="0" i="1" smtClean="0">
                            <a:latin typeface="Cambria Math" charset="0"/>
                            <a:ea typeface="Cambria Math" charset="0"/>
                            <a:cs typeface="Cambria Math" charset="0"/>
                          </a:rPr>
                          <m:t>−1</m:t>
                        </m:r>
                      </m:sub>
                    </m:sSub>
                    <m:r>
                      <a:rPr lang="fr-CH" b="0" i="1" smtClean="0">
                        <a:latin typeface="Cambria Math" charset="0"/>
                        <a:ea typeface="Cambria Math" charset="0"/>
                        <a:cs typeface="Cambria Math" charset="0"/>
                      </a:rPr>
                      <m:t>)</m:t>
                    </m:r>
                  </m:oMath>
                </a14:m>
                <a:r>
                  <a:rPr lang="en-US" dirty="0"/>
                  <a:t> and </a:t>
                </a:r>
                <a14:m>
                  <m:oMath xmlns:m="http://schemas.openxmlformats.org/officeDocument/2006/math">
                    <m:sSub>
                      <m:sSubPr>
                        <m:ctrlPr>
                          <a:rPr lang="fr-CH" i="1" smtClean="0">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b="0" i="1" smtClean="0">
                            <a:latin typeface="Cambria Math" charset="0"/>
                            <a:ea typeface="Cambria Math" charset="0"/>
                            <a:cs typeface="Cambria Math" charset="0"/>
                          </a:rPr>
                          <m:t>𝑊</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oMath>
                </a14:m>
                <a:r>
                  <a:rPr lang="en-US" dirty="0"/>
                  <a:t> we use maximum likelihood</a:t>
                </a:r>
                <a:r>
                  <a:rPr lang="en-US" baseline="0" dirty="0"/>
                  <a:t> estimation as in probabilistic information retrieval. For example, for estimating a probability </a:t>
                </a:r>
                <a14:m>
                  <m:oMath xmlns:m="http://schemas.openxmlformats.org/officeDocument/2006/math">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𝑃</m:t>
                        </m:r>
                      </m:e>
                      <m:sub>
                        <m:r>
                          <a:rPr lang="fr-CH" b="0" i="1" smtClean="0">
                            <a:latin typeface="Cambria Math" charset="0"/>
                            <a:ea typeface="Cambria Math" charset="0"/>
                            <a:cs typeface="Cambria Math" charset="0"/>
                          </a:rPr>
                          <m:t>𝐸</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sub>
                    </m:sSub>
                    <m:r>
                      <a:rPr lang="fr-CH" b="0" i="1" smtClean="0">
                        <a:latin typeface="Cambria Math" charset="0"/>
                        <a:ea typeface="Cambria Math" charset="0"/>
                        <a:cs typeface="Cambria Math" charset="0"/>
                      </a:rPr>
                      <m:t>|</m:t>
                    </m:r>
                    <m:r>
                      <a:rPr lang="fr-CH" b="0" i="1" smtClean="0">
                        <a:latin typeface="Cambria Math" charset="0"/>
                        <a:ea typeface="Cambria Math" charset="0"/>
                        <a:cs typeface="Cambria Math" charset="0"/>
                      </a:rPr>
                      <m:t>𝑂</m:t>
                    </m:r>
                    <m:r>
                      <a:rPr lang="fr-CH" b="0" i="1" smtClean="0">
                        <a:latin typeface="Cambria Math" charset="0"/>
                        <a:ea typeface="Cambria Math" charset="0"/>
                        <a:cs typeface="Cambria Math" charset="0"/>
                      </a:rPr>
                      <m:t>)</m:t>
                    </m:r>
                  </m:oMath>
                </a14:m>
                <a:r>
                  <a:rPr lang="en-US" dirty="0"/>
                  <a:t> we</a:t>
                </a:r>
                <a:r>
                  <a:rPr lang="en-US" baseline="0" dirty="0"/>
                  <a:t> count the total number of occurrences of O, and then compute the ratio between the cases where the preceding label was I respectively O with the total number of occurrences.</a:t>
                </a:r>
              </a:p>
              <a:p>
                <a:endParaRPr lang="en-US"/>
              </a:p>
              <a:p>
                <a:r>
                  <a:rPr lang="en-US" dirty="0"/>
                  <a:t>As in probabilistic information</a:t>
                </a:r>
                <a:r>
                  <a:rPr lang="en-US" baseline="0" dirty="0"/>
                  <a:t> retrieval we have the issue of sparsity of words in the training set. As a result it might occur that for a specific label no words appear as examples in the training data, whereas it is not excluded that such a word might be related to the label in general. With smoothing this is taken into account, where the smoothing parameter depends on the length of the word sequence.</a:t>
                </a:r>
              </a:p>
              <a:p>
                <a:endParaRPr lang="en-US" baseline="0" dirty="0"/>
              </a:p>
              <a:p>
                <a:r>
                  <a:rPr lang="en-US" baseline="0" dirty="0"/>
                  <a:t>For the labels no smoothing is required, as the number of labels is very small (in the case of untyped entity recognition it is 2) and thus all label combinations are extremely likely to occur.</a:t>
                </a:r>
                <a:endParaRPr lang="en-US" dirty="0"/>
              </a:p>
              <a:p>
                <a:endParaRPr lang="en-US"/>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For estimating the basic probabilities </a:t>
                </a:r>
                <a:r>
                  <a:rPr lang="fr-CH" b="0" i="0">
                    <a:latin typeface="Cambria Math" charset="0"/>
                    <a:ea typeface="Cambria Math" charset="0"/>
                    <a:cs typeface="Cambria Math" charset="0"/>
                  </a:rPr>
                  <a:t>𝑃</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𝐸 (𝑒</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𝑖 |𝑒</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𝑖−1</a:t>
                </a:r>
                <a:r>
                  <a:rPr lang="fr-CH" b="0" i="0">
                    <a:latin typeface="Cambria Math" panose="02040503050406030204" pitchFamily="18" charset="0"/>
                    <a:ea typeface="Cambria Math" charset="0"/>
                    <a:cs typeface="Cambria Math" charset="0"/>
                  </a:rPr>
                  <a:t>)</a:t>
                </a:r>
                <a:r>
                  <a:rPr lang="fr-CH" b="0" i="0">
                    <a:latin typeface="Cambria Math" charset="0"/>
                    <a:ea typeface="Cambria Math" charset="0"/>
                    <a:cs typeface="Cambria Math" charset="0"/>
                  </a:rPr>
                  <a:t>)</a:t>
                </a:r>
                <a:r>
                  <a:rPr lang="en-US" dirty="0"/>
                  <a:t> and </a:t>
                </a:r>
                <a:r>
                  <a:rPr lang="fr-CH" i="0">
                    <a:latin typeface="Cambria Math" charset="0"/>
                    <a:ea typeface="Cambria Math" charset="0"/>
                    <a:cs typeface="Cambria Math" charset="0"/>
                  </a:rPr>
                  <a:t>𝑃</a:t>
                </a:r>
                <a:r>
                  <a:rPr lang="fr-CH"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𝑊 </a:t>
                </a:r>
                <a:r>
                  <a:rPr lang="fr-CH" i="0">
                    <a:latin typeface="Cambria Math" charset="0"/>
                    <a:ea typeface="Cambria Math" charset="0"/>
                    <a:cs typeface="Cambria Math" charset="0"/>
                  </a:rPr>
                  <a:t>(</a:t>
                </a:r>
                <a:r>
                  <a:rPr lang="fr-CH" b="0" i="0">
                    <a:latin typeface="Cambria Math" charset="0"/>
                    <a:ea typeface="Cambria Math" charset="0"/>
                    <a:cs typeface="Cambria Math" charset="0"/>
                  </a:rPr>
                  <a:t>𝑤</a:t>
                </a:r>
                <a:r>
                  <a:rPr lang="fr-CH" b="0" i="0">
                    <a:latin typeface="Cambria Math" panose="02040503050406030204" pitchFamily="18" charset="0"/>
                    <a:ea typeface="Cambria Math" charset="0"/>
                    <a:cs typeface="Cambria Math" charset="0"/>
                  </a:rPr>
                  <a:t>_</a:t>
                </a:r>
                <a:r>
                  <a:rPr lang="fr-CH" i="0">
                    <a:latin typeface="Cambria Math" charset="0"/>
                    <a:ea typeface="Cambria Math" charset="0"/>
                    <a:cs typeface="Cambria Math" charset="0"/>
                  </a:rPr>
                  <a:t>𝑖 |𝑒</a:t>
                </a:r>
                <a:r>
                  <a:rPr lang="fr-CH" i="0">
                    <a:latin typeface="Cambria Math" panose="02040503050406030204" pitchFamily="18" charset="0"/>
                    <a:ea typeface="Cambria Math" charset="0"/>
                    <a:cs typeface="Cambria Math" charset="0"/>
                  </a:rPr>
                  <a:t>_</a:t>
                </a:r>
                <a:r>
                  <a:rPr lang="fr-CH" i="0">
                    <a:latin typeface="Cambria Math" charset="0"/>
                    <a:ea typeface="Cambria Math" charset="0"/>
                    <a:cs typeface="Cambria Math" charset="0"/>
                  </a:rPr>
                  <a:t>𝑖)</a:t>
                </a:r>
                <a:r>
                  <a:rPr lang="en-US" dirty="0"/>
                  <a:t> we use maximum likelihood</a:t>
                </a:r>
                <a:r>
                  <a:rPr lang="en-US" baseline="0" dirty="0"/>
                  <a:t> estimation as in probabilistic information retrieval. For example, for estimating a probability </a:t>
                </a:r>
                <a:r>
                  <a:rPr lang="fr-CH" b="0" i="0">
                    <a:latin typeface="Cambria Math" charset="0"/>
                    <a:ea typeface="Cambria Math" charset="0"/>
                    <a:cs typeface="Cambria Math" charset="0"/>
                  </a:rPr>
                  <a:t>𝑃</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𝐸 (𝑒</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𝑖 |𝑂)</a:t>
                </a:r>
                <a:r>
                  <a:rPr lang="en-US" dirty="0"/>
                  <a:t> we</a:t>
                </a:r>
                <a:r>
                  <a:rPr lang="en-US" baseline="0" dirty="0"/>
                  <a:t> count the total number of occurrences of O, and then compute the ratio between the cases where the preceding label was I respectively O with the total number of occurrences.</a:t>
                </a:r>
              </a:p>
              <a:p>
                <a:endParaRPr lang="en-US"/>
              </a:p>
              <a:p>
                <a:r>
                  <a:rPr lang="en-US" dirty="0"/>
                  <a:t>As in probabilistic information</a:t>
                </a:r>
                <a:r>
                  <a:rPr lang="en-US" baseline="0" dirty="0"/>
                  <a:t> retrieval we have the issue of sparsity of words in the training set. As a result it might occur that for a specific label no words appear as examples in the training data, whereas it is not excluded that such a word might be related to the label in general. With smoothing this is taken into account, where the smoothing parameter depends on the length of the word sequence.</a:t>
                </a:r>
              </a:p>
              <a:p>
                <a:endParaRPr lang="en-US" baseline="0" dirty="0"/>
              </a:p>
              <a:p>
                <a:r>
                  <a:rPr lang="en-US" baseline="0" dirty="0"/>
                  <a:t>For the labels no smoothing is required, as the number of labels is very small (in the case of untyped entity recognition it is 2) and thus all label combinations are extremely likely to occur.</a:t>
                </a:r>
                <a:endParaRPr lang="en-US" dirty="0"/>
              </a:p>
              <a:p>
                <a:endParaRPr lang="en-US"/>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24</a:t>
            </a:fld>
            <a:endParaRPr lang="en-US"/>
          </a:p>
        </p:txBody>
      </p:sp>
    </p:spTree>
    <p:extLst>
      <p:ext uri="{BB962C8B-B14F-4D97-AF65-F5344CB8AC3E}">
        <p14:creationId xmlns:p14="http://schemas.microsoft.com/office/powerpoint/2010/main" val="2997048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a:t>
            </a:r>
            <a:r>
              <a:rPr lang="en-US" baseline="0" dirty="0"/>
              <a:t> knowledge bases are created manually, either by experts (e.g., WordNet) or by crowd-sourcing (e.g., </a:t>
            </a:r>
            <a:r>
              <a:rPr lang="en-US" baseline="0" dirty="0" err="1"/>
              <a:t>WikiData</a:t>
            </a:r>
            <a:r>
              <a:rPr lang="en-US" baseline="0" dirty="0"/>
              <a:t>). This is expensive. In the case of WordNet, it took tens of years to construct the knowledge base, in the case of </a:t>
            </a:r>
            <a:r>
              <a:rPr lang="en-US" baseline="0" dirty="0" err="1"/>
              <a:t>WikiData</a:t>
            </a:r>
            <a:r>
              <a:rPr lang="en-US" baseline="0" dirty="0"/>
              <a:t> (resp. </a:t>
            </a:r>
            <a:r>
              <a:rPr lang="en-US" baseline="0" dirty="0" err="1"/>
              <a:t>WikiPedia</a:t>
            </a:r>
            <a:r>
              <a:rPr lang="en-US" baseline="0" dirty="0"/>
              <a:t>) we all know about the notorious difficulty to finance this endeavor. So an interesting problem is whether such knowledge bases could not be automatically constructed.</a:t>
            </a:r>
          </a:p>
          <a:p>
            <a:endParaRPr lang="en-US" baseline="0" dirty="0"/>
          </a:p>
          <a:p>
            <a:r>
              <a:rPr lang="en-US" baseline="0" dirty="0"/>
              <a:t>For automatic construction we can exploit all information that is digitally available, e.g., all documents accessible on the Web. These documents encode massive human knowledge in natural language. So the problem is to extract such knowledge by analyzing natural language text, which is not an easy problem.</a:t>
            </a:r>
          </a:p>
          <a:p>
            <a:endParaRPr lang="en-US" baseline="0" dirty="0"/>
          </a:p>
          <a:p>
            <a:r>
              <a:rPr lang="en-US" baseline="0" dirty="0"/>
              <a:t>The results would, however, be immensely useful. First, we could create massive knowledge bases in a nearly automated way, and furthermore these knowledge bases could be used to annotate documents, in particular the documents from which the knowledge has been extracted, for supporting more expressive and precise searches and analysis.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931678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using the HMM Model the problem is of simply finding the sequence of labels that is the most probably one produced by the HMM for a giving sequence of words. In principle, this can be performed by brute-force search, but which does not scale for longer text due to a combinatorial growth in cost.</a:t>
            </a:r>
          </a:p>
        </p:txBody>
      </p:sp>
      <p:sp>
        <p:nvSpPr>
          <p:cNvPr id="4" name="Slide Number Placeholder 3"/>
          <p:cNvSpPr>
            <a:spLocks noGrp="1"/>
          </p:cNvSpPr>
          <p:nvPr>
            <p:ph type="sldNum" sz="quarter" idx="5"/>
          </p:nvPr>
        </p:nvSpPr>
        <p:spPr/>
        <p:txBody>
          <a:bodyPr/>
          <a:lstStyle/>
          <a:p>
            <a:fld id="{E6C47E0B-2958-48CC-BA4E-C350203CF107}" type="slidenum">
              <a:rPr lang="en-US"/>
              <a:pPr/>
              <a:t>25</a:t>
            </a:fld>
            <a:endParaRPr lang="en-US"/>
          </a:p>
        </p:txBody>
      </p:sp>
    </p:spTree>
    <p:extLst>
      <p:ext uri="{BB962C8B-B14F-4D97-AF65-F5344CB8AC3E}">
        <p14:creationId xmlns:p14="http://schemas.microsoft.com/office/powerpoint/2010/main" val="2250323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simple observation is that the choice of the last label in a sequence that produces the largest probability can be made independently of the choices of the preceding labels that produce a maximal probability. Based on this observations the computation of the sequence with the maximal probability can be dramatically simplified.</a:t>
            </a:r>
          </a:p>
        </p:txBody>
      </p:sp>
      <p:sp>
        <p:nvSpPr>
          <p:cNvPr id="4" name="Slide Number Placeholder 3"/>
          <p:cNvSpPr>
            <a:spLocks noGrp="1"/>
          </p:cNvSpPr>
          <p:nvPr>
            <p:ph type="sldNum" sz="quarter" idx="5"/>
          </p:nvPr>
        </p:nvSpPr>
        <p:spPr/>
        <p:txBody>
          <a:bodyPr/>
          <a:lstStyle/>
          <a:p>
            <a:fld id="{E6C47E0B-2958-48CC-BA4E-C350203CF107}" type="slidenum">
              <a:rPr lang="en-US"/>
              <a:pPr/>
              <a:t>26</a:t>
            </a:fld>
            <a:endParaRPr lang="en-US"/>
          </a:p>
        </p:txBody>
      </p:sp>
    </p:spTree>
    <p:extLst>
      <p:ext uri="{BB962C8B-B14F-4D97-AF65-F5344CB8AC3E}">
        <p14:creationId xmlns:p14="http://schemas.microsoft.com/office/powerpoint/2010/main" val="2607317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is just necessary to keep the information which is the sequence that produces the maximum value up to the last label, and then compute the label that maximizes this probability in the last step. In the case where the HMM model considers only the value of the previous label for predicting the next label this results in the above algorithm. In its generalized form, where labels can depend on multiple other labels (resp. random variables) the algorithm becomes a dynamic programming algorithm that is known as the Viterbi algorithm according to its inventor.</a:t>
            </a:r>
          </a:p>
        </p:txBody>
      </p:sp>
      <p:sp>
        <p:nvSpPr>
          <p:cNvPr id="4" name="Slide Number Placeholder 3"/>
          <p:cNvSpPr>
            <a:spLocks noGrp="1"/>
          </p:cNvSpPr>
          <p:nvPr>
            <p:ph type="sldNum" sz="quarter" idx="5"/>
          </p:nvPr>
        </p:nvSpPr>
        <p:spPr/>
        <p:txBody>
          <a:bodyPr/>
          <a:lstStyle/>
          <a:p>
            <a:fld id="{E6C47E0B-2958-48CC-BA4E-C350203CF107}" type="slidenum">
              <a:rPr lang="en-US"/>
              <a:pPr/>
              <a:t>27</a:t>
            </a:fld>
            <a:endParaRPr lang="en-US"/>
          </a:p>
        </p:txBody>
      </p:sp>
    </p:spTree>
    <p:extLst>
      <p:ext uri="{BB962C8B-B14F-4D97-AF65-F5344CB8AC3E}">
        <p14:creationId xmlns:p14="http://schemas.microsoft.com/office/powerpoint/2010/main" val="4267734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the analysis of documents one step further, we now consider the extraction of statements</a:t>
            </a:r>
            <a:r>
              <a:rPr lang="en-US" baseline="0" dirty="0"/>
              <a:t> from natural language text, as is illustrated in the example. Statements connect entities through relationships, for example, the first statement expresses that EPFL is part of a larger organization, the Swiss Federal Institutes of Technology. Thus the notion of statements we use here corresponds exactly to the notion of statements we introduced earlier with RDF.</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31</a:t>
            </a:fld>
            <a:endParaRPr lang="en-US"/>
          </a:p>
        </p:txBody>
      </p:sp>
    </p:spTree>
    <p:extLst>
      <p:ext uri="{BB962C8B-B14F-4D97-AF65-F5344CB8AC3E}">
        <p14:creationId xmlns:p14="http://schemas.microsoft.com/office/powerpoint/2010/main" val="785346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more closely at some of the statements we can extract from</a:t>
            </a:r>
            <a:r>
              <a:rPr lang="en-US" baseline="0" dirty="0"/>
              <a:t> the text, we make the following observations. First, statements are always anchored in two entities, thus they link two entities by a relationship. Second, the relationships can carry different meanings, which in natural language are typically expressed in verbs. Third, the extraction of statements can be ambiguous. In the last example, when looking at the original text, the implied meaning is that EPFL is close to the alps. When looking only at the local context of ”Lake Geneva” and “Alps”, one might make also the (incorrect) inference that the statement is about Lake Geneva located in the alps. Accidentally this is not a wrong statement, but not the one that is intended in the text. So statement extraction can be a tricky task due to the ambiguity and complexity of human language.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32</a:t>
            </a:fld>
            <a:endParaRPr lang="en-US"/>
          </a:p>
        </p:txBody>
      </p:sp>
    </p:spTree>
    <p:extLst>
      <p:ext uri="{BB962C8B-B14F-4D97-AF65-F5344CB8AC3E}">
        <p14:creationId xmlns:p14="http://schemas.microsoft.com/office/powerpoint/2010/main" val="1040128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from</a:t>
            </a:r>
            <a:r>
              <a:rPr lang="en-US" baseline="0" dirty="0"/>
              <a:t> the individual statements generalize to the statements with the type of entities, resulting in statement types. This implies that we may assume the existence of a schema for statements (in RDF an RDF schema) that specifies which types of entities can be connected by which types of relationships. Not every type of entity can be related in a meaningful way to another type of entity. For example, it would not make sense to have a statement expressing that a location is part of a person. Having these additional constraints, will be helpful to more precisely detect statements.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862336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 possible</a:t>
            </a:r>
            <a:r>
              <a:rPr lang="en-US" baseline="0" dirty="0"/>
              <a:t> schema that constrains the type of statements to be considered.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34</a:t>
            </a:fld>
            <a:endParaRPr lang="en-US"/>
          </a:p>
        </p:txBody>
      </p:sp>
    </p:spTree>
    <p:extLst>
      <p:ext uri="{BB962C8B-B14F-4D97-AF65-F5344CB8AC3E}">
        <p14:creationId xmlns:p14="http://schemas.microsoft.com/office/powerpoint/2010/main" val="5012205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first approach to statement extraction</a:t>
            </a:r>
            <a:r>
              <a:rPr lang="en-US" baseline="0" dirty="0"/>
              <a:t> is based on the observation that in natural language often a relationship is expressed in a regular fashion. Very early on, this has been used to extract specific relationships, such as ISA, by using regular expression patterns. Hearst was one of the first attempts taking this approach, and the method is still being used till today, potentially with some expanded set of patterns.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36</a:t>
            </a:fld>
            <a:endParaRPr lang="en-US"/>
          </a:p>
        </p:txBody>
      </p:sp>
    </p:spTree>
    <p:extLst>
      <p:ext uri="{BB962C8B-B14F-4D97-AF65-F5344CB8AC3E}">
        <p14:creationId xmlns:p14="http://schemas.microsoft.com/office/powerpoint/2010/main" val="1640346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is a DB</a:t>
            </a:r>
            <a:r>
              <a:rPr lang="en-US" baseline="0" dirty="0"/>
              <a:t> is an example a large-scale effort to extract IS-A relationships from Web data. The patterns are more complex than the ones introduced by Hearst.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18991021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of Hearst that has been successfully applied for detecting ISA relationships, can</a:t>
            </a:r>
            <a:r>
              <a:rPr lang="en-US" baseline="0" dirty="0"/>
              <a:t> be extended to patterns of a more general type, for extracting statements for other types of relationships. I this approach, one can exploit the fact that certain relationships can only hold among certain types of entities. Thus in a first step a named entity recognition is performed, and subsequently the patterns are searched for which the matching types of entities can be found.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877223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extracting knowledge from textual content, we can consider the different constituents of a knowledge graph separately: entities, attributes and relationships.</a:t>
            </a:r>
          </a:p>
        </p:txBody>
      </p:sp>
      <p:sp>
        <p:nvSpPr>
          <p:cNvPr id="4" name="Slide Number Placeholder 3"/>
          <p:cNvSpPr>
            <a:spLocks noGrp="1"/>
          </p:cNvSpPr>
          <p:nvPr>
            <p:ph type="sldNum" sz="quarter" idx="5"/>
          </p:nvPr>
        </p:nvSpPr>
        <p:spPr/>
        <p:txBody>
          <a:bodyPr/>
          <a:lstStyle/>
          <a:p>
            <a:fld id="{E6C47E0B-2958-48CC-BA4E-C350203CF107}" type="slidenum">
              <a:rPr lang="en-US"/>
              <a:pPr/>
              <a:t>3</a:t>
            </a:fld>
            <a:endParaRPr lang="en-US"/>
          </a:p>
        </p:txBody>
      </p:sp>
    </p:spTree>
    <p:extLst>
      <p:ext uri="{BB962C8B-B14F-4D97-AF65-F5344CB8AC3E}">
        <p14:creationId xmlns:p14="http://schemas.microsoft.com/office/powerpoint/2010/main" val="3132978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Hand-written</a:t>
            </a:r>
            <a:r>
              <a:rPr lang="en-US" baseline="0" dirty="0"/>
              <a:t> patterns are in general a very reliable method for statement extraction. However, it suffers from low recall and it is very difficult to conceive all possible patterns by a human (expert). Therefore more automated methods are of interest, that we will discuss in the following.</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18191496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supervised learning approach for information</a:t>
            </a:r>
            <a:r>
              <a:rPr lang="en-US" baseline="0" dirty="0"/>
              <a:t> extraction requires first a training set. Producing such a training set is labor-intensive and a major task. For example, for the domain of life sciences efforts have been undertaken. In the example shown, more than 2000 sentences have been manually annotated.</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1865004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 manually</a:t>
            </a:r>
            <a:r>
              <a:rPr lang="en-US" baseline="0" dirty="0"/>
              <a:t> annotated document collection is available, classifiers for information extraction can be trained. One approach is to train two types of classifiers, one that simply detects whether a relationship exists among two entities, and a second that detects the type of the relationship. </a:t>
            </a:r>
            <a:r>
              <a:rPr lang="en-US" sz="1500" kern="1200" dirty="0">
                <a:solidFill>
                  <a:schemeClr val="tx1"/>
                </a:solidFill>
                <a:effectLst/>
                <a:latin typeface="Arial" charset="0"/>
                <a:ea typeface="+mn-ea"/>
                <a:cs typeface="+mn-cs"/>
              </a:rPr>
              <a:t> The use of a filtering classifier can speed up the classification task and allows the use</a:t>
            </a:r>
            <a:r>
              <a:rPr lang="en-US" sz="1500" kern="1200" baseline="0" dirty="0">
                <a:solidFill>
                  <a:schemeClr val="tx1"/>
                </a:solidFill>
                <a:effectLst/>
                <a:latin typeface="Arial" charset="0"/>
                <a:ea typeface="+mn-ea"/>
                <a:cs typeface="+mn-cs"/>
              </a:rPr>
              <a:t> </a:t>
            </a:r>
            <a:r>
              <a:rPr lang="en-US" sz="1500" kern="1200" dirty="0">
                <a:solidFill>
                  <a:schemeClr val="tx1"/>
                </a:solidFill>
                <a:effectLst/>
                <a:latin typeface="Arial" charset="0"/>
                <a:ea typeface="+mn-ea"/>
                <a:cs typeface="+mn-cs"/>
              </a:rPr>
              <a:t>of distinct feature-sets for the two tasks.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For training the classifiers, one first extracts all entity pairs using NER that occur in the same context, for example, in the same sentence. If the pairs are not annotated they are taken as negative examples. Then the classifier is being trained using features extracted from the context of the occurrences of the entities.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5596545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features being used for information</a:t>
            </a:r>
            <a:r>
              <a:rPr lang="en-US" baseline="0" dirty="0"/>
              <a:t> extraction are typically different from the ones used for NER. When we have identified two occurrences of named entities in a sentence, also called two mentions (M1, M2), then we can identify the following features related to the two mentions:</a:t>
            </a:r>
          </a:p>
          <a:p>
            <a:pPr marL="285750" indent="-285750">
              <a:buFontTx/>
              <a:buChar char="-"/>
            </a:pPr>
            <a:r>
              <a:rPr lang="en-US" baseline="0" dirty="0"/>
              <a:t>The bag of words and bigrams found within the whole sentence</a:t>
            </a:r>
          </a:p>
          <a:p>
            <a:pPr marL="285750" indent="-285750">
              <a:buFontTx/>
              <a:buChar char="-"/>
            </a:pPr>
            <a:r>
              <a:rPr lang="en-US" baseline="0" dirty="0"/>
              <a:t>Distinct from that the BOW and bigrams in between the mentions</a:t>
            </a:r>
          </a:p>
          <a:p>
            <a:pPr marL="285750" indent="-285750">
              <a:buFontTx/>
              <a:buChar char="-"/>
            </a:pPr>
            <a:r>
              <a:rPr lang="en-US" baseline="0" dirty="0"/>
              <a:t>The headwords (these are words that are typically found in a standard dictionary)</a:t>
            </a:r>
          </a:p>
          <a:p>
            <a:pPr marL="285750" indent="-285750">
              <a:buFontTx/>
              <a:buChar char="-"/>
            </a:pPr>
            <a:r>
              <a:rPr lang="en-US" baseline="0" dirty="0"/>
              <a:t>Words in specific position with respect to the mentions</a:t>
            </a:r>
          </a:p>
          <a:p>
            <a:pPr marL="285750" indent="-285750">
              <a:buFontTx/>
              <a:buChar char="-"/>
            </a:pPr>
            <a:r>
              <a:rPr lang="en-US" baseline="0" dirty="0"/>
              <a:t>Stemmed versions of all the words above</a:t>
            </a:r>
          </a:p>
          <a:p>
            <a:pPr marL="285750" indent="-285750">
              <a:buFontTx/>
              <a:buChar char="-"/>
            </a:pPr>
            <a:r>
              <a:rPr lang="en-US" baseline="0" dirty="0"/>
              <a:t>The type of entities used</a:t>
            </a:r>
          </a:p>
          <a:p>
            <a:pPr marL="285750" indent="-285750">
              <a:buFontTx/>
              <a:buChar char="-"/>
            </a:pPr>
            <a:r>
              <a:rPr lang="en-US" baseline="0" dirty="0"/>
              <a:t>Syntactic features, extracted with part-of-speech analysis</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5971400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600" dirty="0"/>
              <a:t>The syntactic</a:t>
            </a:r>
            <a:r>
              <a:rPr lang="en-US" sz="1600" baseline="0" dirty="0"/>
              <a:t> features, or part-of-speech tags can be exploited in various ways. In the simplest case only the sequence of POS tags in between the mentions is used. More complex features can be constructed as well, e.g. the navigation path between the mentions in the parse tree. For trying out POS tagging you can try: </a:t>
            </a:r>
            <a:r>
              <a:rPr lang="en-GB" sz="1600">
                <a:hlinkClick r:id="rId3"/>
              </a:rPr>
              <a:t>https://www.link.cs.cmu.edu/link/submit-sentence-4.html</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18038437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big problems</a:t>
            </a:r>
            <a:r>
              <a:rPr lang="en-US" baseline="0" dirty="0"/>
              <a:t> with supervised approaches to information extraction is the scarcity of training data. One way to approach this problem is called bootstrapping. The basic idea is that one may have a few high-precision patterns, such as the Hearst patterns, or simple a set of example statements that are manually extracted, and one tries to generalize these patterns by analyzing a large document corpus.</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approach is to first find entity pairs using the high precision patterns. Then using those entity pairs sentences containing the same entity pairs are searched. The assumption is that with large likelihood these sentences express the same type of relationship, just in a different syntactic representation. Thus such sentences can be considered as templates for expressing the relationship. By generalizing the occurrences of the entities in such a sentence, now patterns for identifying the relationship are produced.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1739159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graphics illustrates the different steps of how new patterns are detected and applied to find new relationships.</a:t>
            </a:r>
          </a:p>
        </p:txBody>
      </p:sp>
      <p:sp>
        <p:nvSpPr>
          <p:cNvPr id="4" name="Slide Number Placeholder 3"/>
          <p:cNvSpPr>
            <a:spLocks noGrp="1"/>
          </p:cNvSpPr>
          <p:nvPr>
            <p:ph type="sldNum" sz="quarter" idx="5"/>
          </p:nvPr>
        </p:nvSpPr>
        <p:spPr/>
        <p:txBody>
          <a:bodyPr/>
          <a:lstStyle/>
          <a:p>
            <a:fld id="{E6C47E0B-2958-48CC-BA4E-C350203CF107}" type="slidenum">
              <a:rPr lang="en-US"/>
              <a:pPr/>
              <a:t>46</a:t>
            </a:fld>
            <a:endParaRPr lang="en-US"/>
          </a:p>
        </p:txBody>
      </p:sp>
    </p:spTree>
    <p:extLst>
      <p:ext uri="{BB962C8B-B14F-4D97-AF65-F5344CB8AC3E}">
        <p14:creationId xmlns:p14="http://schemas.microsoft.com/office/powerpoint/2010/main" val="10639390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illustrates the approach. We start with a simple,</a:t>
            </a:r>
            <a:r>
              <a:rPr lang="en-US" baseline="0" dirty="0"/>
              <a:t> but precise pattern, LOC is located in LOC, with which we find occurrences of entity pairs. Then we search for those entity pairs, and find other sentences mentioning them. These are then generalized to patterns by replacing the entity occurrences by their types.</a:t>
            </a:r>
          </a:p>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444296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Of course, this approach risks to infer wrong rules for many reasons. For example, by matching the patterns without considering the context wrong inferences as the one shown in this example could be made.</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8437228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contain the problem of inferring too many ”wrong” patterns, a confidence metric can be used. With</a:t>
            </a:r>
            <a:r>
              <a:rPr lang="en-US" baseline="0" dirty="0"/>
              <a:t> this metric the confidence in a new template increases, whenever it retrieves more entity pairs that are already confirmed to be correct. However, this is balanced by measuring of how many entity pairs the new template matches in total. If in proportion it matches too many pairs, without creating confirmed entity pairs, the confidence in the template is lowered.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49</a:t>
            </a:fld>
            <a:endParaRPr lang="en-US"/>
          </a:p>
        </p:txBody>
      </p:sp>
    </p:spTree>
    <p:extLst>
      <p:ext uri="{BB962C8B-B14F-4D97-AF65-F5344CB8AC3E}">
        <p14:creationId xmlns:p14="http://schemas.microsoft.com/office/powerpoint/2010/main" val="770665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of the three questions of generating the basic entities for a knowledge graph there exist specific problems that have been investigated.</a:t>
            </a:r>
          </a:p>
          <a:p>
            <a:r>
              <a:rPr lang="en-US" dirty="0" err="1"/>
              <a:t>Keyphrase</a:t>
            </a:r>
            <a:r>
              <a:rPr lang="en-US" dirty="0"/>
              <a:t> extraction concerns the extraction of typical phrases in a document that could identify basic concepts.</a:t>
            </a:r>
          </a:p>
          <a:p>
            <a:r>
              <a:rPr lang="en-US" dirty="0"/>
              <a:t>Named entity extraction concerns the </a:t>
            </a:r>
            <a:r>
              <a:rPr lang="en-US" dirty="0" err="1"/>
              <a:t>extaction</a:t>
            </a:r>
            <a:r>
              <a:rPr lang="en-US" dirty="0"/>
              <a:t> and typing of text that represents names of real-world entities.</a:t>
            </a:r>
          </a:p>
          <a:p>
            <a:r>
              <a:rPr lang="en-US" dirty="0"/>
              <a:t>Information extraction concerns the automated extraction of relationships from text.</a:t>
            </a:r>
          </a:p>
          <a:p>
            <a:r>
              <a:rPr lang="en-US" dirty="0"/>
              <a:t>Taxonomy induction concerns the automated extraction of a specific relationship, namely generalization, from text.</a:t>
            </a:r>
          </a:p>
        </p:txBody>
      </p:sp>
      <p:sp>
        <p:nvSpPr>
          <p:cNvPr id="4" name="Slide Number Placeholder 3"/>
          <p:cNvSpPr>
            <a:spLocks noGrp="1"/>
          </p:cNvSpPr>
          <p:nvPr>
            <p:ph type="sldNum" sz="quarter" idx="5"/>
          </p:nvPr>
        </p:nvSpPr>
        <p:spPr/>
        <p:txBody>
          <a:bodyPr/>
          <a:lstStyle/>
          <a:p>
            <a:fld id="{E6C47E0B-2958-48CC-BA4E-C350203CF107}" type="slidenum">
              <a:rPr lang="en-US"/>
              <a:pPr/>
              <a:t>4</a:t>
            </a:fld>
            <a:endParaRPr lang="en-US"/>
          </a:p>
        </p:txBody>
      </p:sp>
    </p:spTree>
    <p:extLst>
      <p:ext uri="{BB962C8B-B14F-4D97-AF65-F5344CB8AC3E}">
        <p14:creationId xmlns:p14="http://schemas.microsoft.com/office/powerpoint/2010/main" val="982752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idea to deal with the problem</a:t>
            </a:r>
            <a:r>
              <a:rPr lang="en-US" baseline="0" dirty="0"/>
              <a:t> of lacking training data is based on the observation that large databases of known statements (also called facts) do exist. One example is </a:t>
            </a:r>
            <a:r>
              <a:rPr lang="en-US" baseline="0" dirty="0" err="1"/>
              <a:t>WikiData</a:t>
            </a:r>
            <a:r>
              <a:rPr lang="en-US" baseline="0" dirty="0"/>
              <a:t>. Thus, instead of producing confirmed statements from a training corpus by using high precision patterns, such statements are drawn from an existing knowledge base. In this way, large document collections can be searched for sentences that potentially express those facts, and these sentences can be used to train a classifier for information extraction.</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8724990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example we illustrate of how entity pairs identified in text can be linked to the same entity pairs as they are found in a knowledge base. This enables to reason about the meaning of certain syntactic patterns (e.g. ”was born in”) and infer what their formal meaning could be (e.g. birthplace).</a:t>
            </a:r>
          </a:p>
        </p:txBody>
      </p:sp>
      <p:sp>
        <p:nvSpPr>
          <p:cNvPr id="4" name="Slide Number Placeholder 3"/>
          <p:cNvSpPr>
            <a:spLocks noGrp="1"/>
          </p:cNvSpPr>
          <p:nvPr>
            <p:ph type="sldNum" sz="quarter" idx="5"/>
          </p:nvPr>
        </p:nvSpPr>
        <p:spPr/>
        <p:txBody>
          <a:bodyPr/>
          <a:lstStyle/>
          <a:p>
            <a:fld id="{E6C47E0B-2958-48CC-BA4E-C350203CF107}" type="slidenum">
              <a:rPr lang="en-US"/>
              <a:pPr/>
              <a:t>51</a:t>
            </a:fld>
            <a:endParaRPr lang="en-US"/>
          </a:p>
        </p:txBody>
      </p:sp>
    </p:spTree>
    <p:extLst>
      <p:ext uri="{BB962C8B-B14F-4D97-AF65-F5344CB8AC3E}">
        <p14:creationId xmlns:p14="http://schemas.microsoft.com/office/powerpoint/2010/main" val="8915020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illustrate the process of the distant supervision method. First, we start</a:t>
            </a:r>
            <a:r>
              <a:rPr lang="en-US" baseline="0" dirty="0"/>
              <a:t> by running NER over a large document collection, such as </a:t>
            </a:r>
            <a:r>
              <a:rPr lang="en-US" baseline="0" dirty="0" err="1"/>
              <a:t>WikiPedia</a:t>
            </a:r>
            <a:r>
              <a:rPr lang="en-US" dirty="0"/>
              <a:t>. This produces a set of sentences s that contain entity pairs (e1,e2).</a:t>
            </a:r>
            <a:r>
              <a:rPr lang="en-US" baseline="0" dirty="0"/>
              <a:t> Having those entity pairs, next we check in the existing knowledge base, in this example </a:t>
            </a:r>
            <a:r>
              <a:rPr lang="en-US" baseline="0" dirty="0" err="1"/>
              <a:t>WikiData</a:t>
            </a:r>
            <a:r>
              <a:rPr lang="en-US" baseline="0" dirty="0"/>
              <a:t>, whether relations among the entity pairs exist. For those entity pairs, for which a relation is confirmed in the knowledge base, we have identified an instance for the training data, and we extract all typical features used for information extraction from the sentence in which the entity pair has been found. This produces a training set for training a classifier to predict the relation. Finally this classifier can be used to predict relations for unseen documents, by extracting occurrences of entity pairs and feeding the classifier with the features of the sentence in which they are contained.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228868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distant supervision the features are constructed</a:t>
            </a:r>
            <a:r>
              <a:rPr lang="en-US" baseline="0" dirty="0"/>
              <a:t> in a different way than in standard information extraction using supervised learning, due to the fact that the number of training examples is in general much higher. Instead of producing a feature vector from combining all individual features, each feature combination is considered as a separate feature, which results in a much larger feature space. As a result, those more complex features are much more precise, but have low recall. This is, however, compensated by the fact that the training set is much larger.</a:t>
            </a:r>
          </a:p>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1761402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example illustrates this point. We construct two complex features by computing the conjunction of several simple features, once considering a window of size 0 around the phrase containing the entities (resulting in feature F0) and once considering a window of size 1 around the phrase containing the entities (resulting in feature F1). As a result, the complex feature F1 </a:t>
            </a:r>
            <a:r>
              <a:rPr lang="en-US" u="sng" baseline="0" dirty="0"/>
              <a:t>does not match at all  </a:t>
            </a:r>
            <a:r>
              <a:rPr lang="en-US" baseline="0" dirty="0"/>
              <a:t>the sentence “</a:t>
            </a:r>
            <a:r>
              <a:rPr lang="en-US" sz="1400" b="1" dirty="0"/>
              <a:t>ETHZ</a:t>
            </a:r>
            <a:r>
              <a:rPr lang="en-US" sz="1400" dirty="0"/>
              <a:t> is located in </a:t>
            </a:r>
            <a:r>
              <a:rPr lang="en-US" sz="1400" b="1" dirty="0"/>
              <a:t>Zürich</a:t>
            </a:r>
            <a:r>
              <a:rPr lang="en-US" sz="1400" dirty="0"/>
              <a:t>, Switzerland”.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40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sz="1400" dirty="0"/>
              <a:t>If used a feature vector derived from</a:t>
            </a:r>
            <a:r>
              <a:rPr lang="en-US" sz="1400" baseline="0" dirty="0"/>
              <a:t> the individual features</a:t>
            </a:r>
            <a:r>
              <a:rPr lang="en-US" sz="1400" dirty="0"/>
              <a:t>, the two feature vectors</a:t>
            </a:r>
            <a:r>
              <a:rPr lang="en-US" sz="1400" baseline="0" dirty="0"/>
              <a:t> derived for the two documents would be very similar for these feature set, since most of the features are identical. Only feature F5 would be different.</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54</a:t>
            </a:fld>
            <a:endParaRPr lang="en-US"/>
          </a:p>
        </p:txBody>
      </p:sp>
    </p:spTree>
    <p:extLst>
      <p:ext uri="{BB962C8B-B14F-4D97-AF65-F5344CB8AC3E}">
        <p14:creationId xmlns:p14="http://schemas.microsoft.com/office/powerpoint/2010/main" val="1370400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Distant supervision aims at generating classifiers for relations that are based on syntactic features. With the same information used for distant supervision we could also try to understand the intrinsic nature of relationships by mapping them to a low-dimensional representation, as we did earlier for words with word embeddings. This is the idea underlying to apply matrix factorization ot the entity-pairs / relation matrix.</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56</a:t>
            </a:fld>
            <a:endParaRPr lang="en-US"/>
          </a:p>
        </p:txBody>
      </p:sp>
    </p:spTree>
    <p:extLst>
      <p:ext uri="{BB962C8B-B14F-4D97-AF65-F5344CB8AC3E}">
        <p14:creationId xmlns:p14="http://schemas.microsoft.com/office/powerpoint/2010/main" val="26080230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using matrix factorization the hope is to align similar text patterns and corresponding relationships in a latent space. This can help both in identifying text patterns that correspond to relationships and to extract those relationships from text.</a:t>
            </a:r>
          </a:p>
          <a:p>
            <a:endParaRPr lang="en-US" dirty="0"/>
          </a:p>
          <a:p>
            <a:r>
              <a:rPr lang="en-US" dirty="0"/>
              <a:t>The entity-pair/relation matrix is a sparse matrix. Thus situation is comparable to the one we had in recommender systems. Algebraic factorization methods would not work. On the other hand using matrix factorization based on SGD might help to “guess” new relationships (as in recommender systems it helps to guess unseen ratings). This idea we will alter exploit also for the problem of link prediction.</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57</a:t>
            </a:fld>
            <a:endParaRPr lang="en-US"/>
          </a:p>
        </p:txBody>
      </p:sp>
    </p:spTree>
    <p:extLst>
      <p:ext uri="{BB962C8B-B14F-4D97-AF65-F5344CB8AC3E}">
        <p14:creationId xmlns:p14="http://schemas.microsoft.com/office/powerpoint/2010/main" val="5617931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matrix factorization will represent both entity pairs and relations as low-dimensional vectors in a latent space. The entries in the matrix will be the corresponding scalar products. The entries in the matrix are high probabilities if a relationship holds, and low probabilities if this is not the case.</a:t>
            </a:r>
          </a:p>
          <a:p>
            <a:endParaRPr lang="en-US"/>
          </a:p>
          <a:p>
            <a:r>
              <a:rPr lang="en-US"/>
              <a:t>From distant supervision and text analysis we have positive examples. For learning we also need negative examples. </a:t>
            </a:r>
          </a:p>
        </p:txBody>
      </p:sp>
      <p:sp>
        <p:nvSpPr>
          <p:cNvPr id="4" name="Slide Number Placeholder 3"/>
          <p:cNvSpPr>
            <a:spLocks noGrp="1"/>
          </p:cNvSpPr>
          <p:nvPr>
            <p:ph type="sldNum" sz="quarter" idx="5"/>
          </p:nvPr>
        </p:nvSpPr>
        <p:spPr/>
        <p:txBody>
          <a:bodyPr/>
          <a:lstStyle/>
          <a:p>
            <a:fld id="{E6C47E0B-2958-48CC-BA4E-C350203CF107}" type="slidenum">
              <a:rPr lang="en-US"/>
              <a:pPr/>
              <a:t>58</a:t>
            </a:fld>
            <a:endParaRPr lang="en-US"/>
          </a:p>
        </p:txBody>
      </p:sp>
    </p:spTree>
    <p:extLst>
      <p:ext uri="{BB962C8B-B14F-4D97-AF65-F5344CB8AC3E}">
        <p14:creationId xmlns:p14="http://schemas.microsoft.com/office/powerpoint/2010/main" val="28333485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For choosing negative examples of facts we encounter the problem that we can choose any fact that has not been observed in the data as such a negative example, but that we cannot be sure that the chosen example really is a negative example. It could simply be a relationship that holds, but has not been registered anywhere. This problem is similar to the one encountered in recommender systems where the absence of a rating does not imply a negative rating.</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To better adjust to this situation an alternative method for matrix factorization, </a:t>
            </a:r>
            <a:r>
              <a:rPr lang="en-US"/>
              <a:t>called Bayesian </a:t>
            </a:r>
            <a:r>
              <a:rPr lang="en-US" dirty="0"/>
              <a:t>Personalized Ranking, is used. It is based on an alternative loss function is constructed that attempts to maintain the relative ranking among positive and negative examples.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a:pPr/>
              <a:t>59</a:t>
            </a:fld>
            <a:endParaRPr lang="en-US"/>
          </a:p>
        </p:txBody>
      </p:sp>
    </p:spTree>
    <p:extLst>
      <p:ext uri="{BB962C8B-B14F-4D97-AF65-F5344CB8AC3E}">
        <p14:creationId xmlns:p14="http://schemas.microsoft.com/office/powerpoint/2010/main" val="21387938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matrix factorization obtained this way allows to map entity pairs and relationships in the same low-dimensional space. As illustrated in this example this should cluster together those that correspond to similar relationships. This allows to infer new relationships for existing entity pairs, as well as syntactic forms of relationships.</a:t>
            </a:r>
          </a:p>
        </p:txBody>
      </p:sp>
      <p:sp>
        <p:nvSpPr>
          <p:cNvPr id="4" name="Slide Number Placeholder 3"/>
          <p:cNvSpPr>
            <a:spLocks noGrp="1"/>
          </p:cNvSpPr>
          <p:nvPr>
            <p:ph type="sldNum" sz="quarter" idx="5"/>
          </p:nvPr>
        </p:nvSpPr>
        <p:spPr/>
        <p:txBody>
          <a:bodyPr/>
          <a:lstStyle/>
          <a:p>
            <a:fld id="{E6C47E0B-2958-48CC-BA4E-C350203CF107}" type="slidenum">
              <a:rPr lang="en-US"/>
              <a:pPr/>
              <a:t>60</a:t>
            </a:fld>
            <a:endParaRPr lang="en-US"/>
          </a:p>
        </p:txBody>
      </p:sp>
    </p:spTree>
    <p:extLst>
      <p:ext uri="{BB962C8B-B14F-4D97-AF65-F5344CB8AC3E}">
        <p14:creationId xmlns:p14="http://schemas.microsoft.com/office/powerpoint/2010/main" val="2757930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knowledge graphs have been extracted from text they can be further processed. This enables the inference of new knowledge from the existing knowledge, but as well the correction, completion and integration of existing knowledge bases.</a:t>
            </a:r>
          </a:p>
        </p:txBody>
      </p:sp>
      <p:sp>
        <p:nvSpPr>
          <p:cNvPr id="4" name="Slide Number Placeholder 3"/>
          <p:cNvSpPr>
            <a:spLocks noGrp="1"/>
          </p:cNvSpPr>
          <p:nvPr>
            <p:ph type="sldNum" sz="quarter" idx="5"/>
          </p:nvPr>
        </p:nvSpPr>
        <p:spPr/>
        <p:txBody>
          <a:bodyPr/>
          <a:lstStyle/>
          <a:p>
            <a:fld id="{E6C47E0B-2958-48CC-BA4E-C350203CF107}" type="slidenum">
              <a:rPr lang="en-US"/>
              <a:pPr/>
              <a:t>5</a:t>
            </a:fld>
            <a:endParaRPr lang="en-US"/>
          </a:p>
        </p:txBody>
      </p:sp>
    </p:spTree>
    <p:extLst>
      <p:ext uri="{BB962C8B-B14F-4D97-AF65-F5344CB8AC3E}">
        <p14:creationId xmlns:p14="http://schemas.microsoft.com/office/powerpoint/2010/main" val="16208707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This example illustrates of how the method could be used to extract relationships for previously unknown syntactic patterns.</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61</a:t>
            </a:fld>
            <a:endParaRPr lang="en-US"/>
          </a:p>
        </p:txBody>
      </p:sp>
    </p:spTree>
    <p:extLst>
      <p:ext uri="{BB962C8B-B14F-4D97-AF65-F5344CB8AC3E}">
        <p14:creationId xmlns:p14="http://schemas.microsoft.com/office/powerpoint/2010/main" val="2632500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discussed the different variants</a:t>
            </a:r>
            <a:r>
              <a:rPr lang="en-US" baseline="0" dirty="0"/>
              <a:t> of information extraction methods typically used, with their advantages and drawbacks. Another problem of information extraction is called open information extraction. It is typically used for extracting statements from large collections of documents, such as the Web, where no predefined schema of relations and entity types is known. Such methods have first of all to be able to identify that a statement is present. Such methods rely on significant syntactic preprocessing of the text, and use verbs as anchor points to detect statements.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15623226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a:t>
            </a:r>
            <a:r>
              <a:rPr lang="en-US" baseline="0" dirty="0"/>
              <a:t> extraction concerns the extraction of isolated facts, such as ISA relationships. Taxonomy induction aims at extracting related facts and organizing them in a structured knowledge basis, e.g. a hierarchical taxonomy. It is a special case of the more general ontology induction, which organizes knowledge using arbitrary relationships.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64</a:t>
            </a:fld>
            <a:endParaRPr lang="en-US"/>
          </a:p>
        </p:txBody>
      </p:sp>
    </p:spTree>
    <p:extLst>
      <p:ext uri="{BB962C8B-B14F-4D97-AF65-F5344CB8AC3E}">
        <p14:creationId xmlns:p14="http://schemas.microsoft.com/office/powerpoint/2010/main" val="38783087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advantages of taxonomy induction (and more generally ontology induction) is the possibility to</a:t>
            </a:r>
            <a:r>
              <a:rPr lang="en-US" baseline="0" dirty="0"/>
              <a:t> perform inferences on the extracted knowledge. For example, in a ISA hierarchy, lower nodes in the hierarchy can inherit properties from higher nodes, thus these extra facts need not to be learnt separately.</a:t>
            </a:r>
          </a:p>
          <a:p>
            <a:endParaRPr lang="en-US" baseline="0" dirty="0"/>
          </a:p>
          <a:p>
            <a:r>
              <a:rPr lang="en-US" baseline="0" dirty="0"/>
              <a:t>One of the challenges in taxonomy induction is the fact that there is no notion of “correct” taxonomy. A taxonomy strongly depends in its intended use and on the specific perspective of the user on the domain. Integrating all possible perspectives into one single global taxonomy would not be feasible and useful, as the resulting taxonomy would potentially be too complex to be used.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65</a:t>
            </a:fld>
            <a:endParaRPr lang="en-US"/>
          </a:p>
        </p:txBody>
      </p:sp>
    </p:spTree>
    <p:extLst>
      <p:ext uri="{BB962C8B-B14F-4D97-AF65-F5344CB8AC3E}">
        <p14:creationId xmlns:p14="http://schemas.microsoft.com/office/powerpoint/2010/main" val="2946108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present in the following one</a:t>
            </a:r>
            <a:r>
              <a:rPr lang="en-US" baseline="0" dirty="0"/>
              <a:t> specific approach to taxonomy induction, which was one of the first approaches proposed in the field. It starts from the assumption that one general concept (e.g. animals) and at least on basic concept of the taxonomy (e.g. lion) are provided as input. From this starting point the task is to identify more relevant concepts (represented as terms), establish the hypernym and hyponym relationships, filter out erroneous terms and relations and finally induce an overall taxonomy structure. The figure illustrates the process: at the bottom level first more related terms are identified. Then intermediate concepts, more abstract than the basic concepts are identified. From this data finally the taxonomy will be induced.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66</a:t>
            </a:fld>
            <a:endParaRPr lang="en-US"/>
          </a:p>
        </p:txBody>
      </p:sp>
    </p:spTree>
    <p:extLst>
      <p:ext uri="{BB962C8B-B14F-4D97-AF65-F5344CB8AC3E}">
        <p14:creationId xmlns:p14="http://schemas.microsoft.com/office/powerpoint/2010/main" val="9751048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a:t>
            </a:r>
            <a:r>
              <a:rPr lang="en-US" baseline="0" dirty="0"/>
              <a:t> idea is to learn terms and relationships by querying a Web search engine. As patterns language template capturing hypernym relationships are used. This is analogous to the approach with Hearst patterns for extracting ISA relationships. However, as in a first phase on has to detect more relevant terms, so-called double anchored patterns are used, that relate one (known) term to another (unknown) term of the same class of concepts. One example of such a pattern would be “c such as s and X”, where c and s would be known and from the result the term at position X would be a new term from the same class of concepts as c. Using such patterns new terms can be harvested by recursively applying the pattern to the terms known so far.</a:t>
            </a:r>
          </a:p>
          <a:p>
            <a:endParaRPr lang="en-US" baseline="0" dirty="0"/>
          </a:p>
          <a:p>
            <a:r>
              <a:rPr lang="en-US" baseline="0" dirty="0"/>
              <a:t>The indices i and c in P</a:t>
            </a:r>
            <a:r>
              <a:rPr lang="en-US" baseline="-25000" dirty="0"/>
              <a:t>i</a:t>
            </a:r>
            <a:r>
              <a:rPr lang="en-US" baseline="0" dirty="0"/>
              <a:t> and P</a:t>
            </a:r>
            <a:r>
              <a:rPr lang="en-US" baseline="-25000" dirty="0"/>
              <a:t>c</a:t>
            </a:r>
            <a:r>
              <a:rPr lang="en-US" baseline="0" dirty="0"/>
              <a:t>, refer to the fact that the patterns are used to detect instances and classes respectively.</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67</a:t>
            </a:fld>
            <a:endParaRPr lang="en-US"/>
          </a:p>
        </p:txBody>
      </p:sp>
    </p:spTree>
    <p:extLst>
      <p:ext uri="{BB962C8B-B14F-4D97-AF65-F5344CB8AC3E}">
        <p14:creationId xmlns:p14="http://schemas.microsoft.com/office/powerpoint/2010/main" val="24599743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keep a weight w(t) that will allow us later to know whether a given term has led to the discovery of another term.</a:t>
            </a:r>
          </a:p>
        </p:txBody>
      </p:sp>
      <p:sp>
        <p:nvSpPr>
          <p:cNvPr id="4" name="Slide Number Placeholder 3"/>
          <p:cNvSpPr>
            <a:spLocks noGrp="1"/>
          </p:cNvSpPr>
          <p:nvPr>
            <p:ph type="sldNum" sz="quarter" idx="5"/>
          </p:nvPr>
        </p:nvSpPr>
        <p:spPr/>
        <p:txBody>
          <a:bodyPr/>
          <a:lstStyle/>
          <a:p>
            <a:fld id="{E6C47E0B-2958-48CC-BA4E-C350203CF107}" type="slidenum">
              <a:rPr lang="en-US"/>
              <a:pPr/>
              <a:t>68</a:t>
            </a:fld>
            <a:endParaRPr lang="en-US"/>
          </a:p>
        </p:txBody>
      </p:sp>
    </p:spTree>
    <p:extLst>
      <p:ext uri="{BB962C8B-B14F-4D97-AF65-F5344CB8AC3E}">
        <p14:creationId xmlns:p14="http://schemas.microsoft.com/office/powerpoint/2010/main" val="41070584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how</a:t>
            </a:r>
            <a:r>
              <a:rPr lang="en-US" baseline="0" dirty="0"/>
              <a:t> terms related to an initial term “lion” would be found using double-anchored patterns.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69</a:t>
            </a:fld>
            <a:endParaRPr lang="en-US"/>
          </a:p>
        </p:txBody>
      </p:sp>
    </p:spTree>
    <p:extLst>
      <p:ext uri="{BB962C8B-B14F-4D97-AF65-F5344CB8AC3E}">
        <p14:creationId xmlns:p14="http://schemas.microsoft.com/office/powerpoint/2010/main" val="11301297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search for terms is completed, hypernyms</a:t>
            </a:r>
            <a:r>
              <a:rPr lang="en-US" baseline="0" dirty="0"/>
              <a:t> can be searched by using the same patterns, but now be putting a variable X in the place of the concept, and using the basic terms found so far. In this search only terms that have been leading to the discovery of other basic concepts are being used, which is expressed by the condition w(t) &gt; 0.</a:t>
            </a:r>
          </a:p>
          <a:p>
            <a:endParaRPr lang="en-US" baseline="0" dirty="0"/>
          </a:p>
          <a:p>
            <a:r>
              <a:rPr lang="en-US" baseline="0" dirty="0"/>
              <a:t>Once the search for higher level concepts is completed, a filtering step is performed. The concepts found are ranked by the number of times they have been discovered starting from different term pairs and only the highest ranked concepts are retained.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70</a:t>
            </a:fld>
            <a:endParaRPr lang="en-US"/>
          </a:p>
        </p:txBody>
      </p:sp>
    </p:spTree>
    <p:extLst>
      <p:ext uri="{BB962C8B-B14F-4D97-AF65-F5344CB8AC3E}">
        <p14:creationId xmlns:p14="http://schemas.microsoft.com/office/powerpoint/2010/main" val="36694340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 few examples of how higher level concepts related to the basic concepts “lion” and “tiger” can be found.</a:t>
            </a:r>
          </a:p>
        </p:txBody>
      </p:sp>
      <p:sp>
        <p:nvSpPr>
          <p:cNvPr id="4" name="Slide Number Placeholder 3"/>
          <p:cNvSpPr>
            <a:spLocks noGrp="1"/>
          </p:cNvSpPr>
          <p:nvPr>
            <p:ph type="sldNum" sz="quarter" idx="10"/>
          </p:nvPr>
        </p:nvSpPr>
        <p:spPr/>
        <p:txBody>
          <a:bodyPr/>
          <a:lstStyle/>
          <a:p>
            <a:fld id="{E6C47E0B-2958-48CC-BA4E-C350203CF107}" type="slidenum">
              <a:rPr lang="en-US" smtClean="0"/>
              <a:pPr/>
              <a:t>71</a:t>
            </a:fld>
            <a:endParaRPr lang="en-US"/>
          </a:p>
        </p:txBody>
      </p:sp>
    </p:spTree>
    <p:extLst>
      <p:ext uri="{BB962C8B-B14F-4D97-AF65-F5344CB8AC3E}">
        <p14:creationId xmlns:p14="http://schemas.microsoft.com/office/powerpoint/2010/main" val="3699432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Knowledge inference concerns a wide number of problems that have been studied in many different contexts. Some of the basic examples are:</a:t>
            </a:r>
          </a:p>
          <a:p>
            <a:r>
              <a:rPr lang="en-US"/>
              <a:t>Entity linking and disambiguation, which concerns the problem of identifying which entity names represent the same real-world entity, respective which entity is referred to in case of ambiguous entity names.</a:t>
            </a:r>
          </a:p>
          <a:p>
            <a:r>
              <a:rPr lang="en-US"/>
              <a:t>Schema integration, which concerns the problem which classes, attributes and relationships in one knowledge bases correspond to which in another one.</a:t>
            </a:r>
          </a:p>
          <a:p>
            <a:r>
              <a:rPr lang="en-US"/>
              <a:t>Collective classification, which concerns the problem of learning unknown attribute values from the available knowledge in a knowledge base.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Link prediction, which concerns the problem of learning unknown relationships from the available knowledge in a knowledge base.</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6</a:t>
            </a:fld>
            <a:endParaRPr lang="en-US"/>
          </a:p>
        </p:txBody>
      </p:sp>
    </p:spTree>
    <p:extLst>
      <p:ext uri="{BB962C8B-B14F-4D97-AF65-F5344CB8AC3E}">
        <p14:creationId xmlns:p14="http://schemas.microsoft.com/office/powerpoint/2010/main" val="8552563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of the two previous</a:t>
            </a:r>
            <a:r>
              <a:rPr lang="en-US" baseline="0" dirty="0"/>
              <a:t> step we obtain basic data on terms for basic concepts T and higher level concepts C, together with hypernym relationships indicated by dotted arrows.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72</a:t>
            </a:fld>
            <a:endParaRPr lang="en-US"/>
          </a:p>
        </p:txBody>
      </p:sp>
    </p:spTree>
    <p:extLst>
      <p:ext uri="{BB962C8B-B14F-4D97-AF65-F5344CB8AC3E}">
        <p14:creationId xmlns:p14="http://schemas.microsoft.com/office/powerpoint/2010/main" val="24230383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kern="1200" dirty="0">
                <a:solidFill>
                  <a:schemeClr val="tx1"/>
                </a:solidFill>
                <a:effectLst/>
                <a:latin typeface="Arial" charset="0"/>
                <a:ea typeface="+mn-ea"/>
                <a:cs typeface="+mn-cs"/>
              </a:rPr>
              <a:t>In the steps performed</a:t>
            </a:r>
            <a:r>
              <a:rPr lang="en-US" sz="1500" kern="1200" baseline="0" dirty="0">
                <a:solidFill>
                  <a:schemeClr val="tx1"/>
                </a:solidFill>
                <a:effectLst/>
                <a:latin typeface="Arial" charset="0"/>
                <a:ea typeface="+mn-ea"/>
                <a:cs typeface="+mn-cs"/>
              </a:rPr>
              <a:t> so far, many possible relationships among higher level concepts and basic concepts and higher level concepts may not have been discovered. For discovering those again queries against a search engine are performed, testing the two possible directions of a hypernym relationship for each pair of terms. The alternative that produces more results in the search is considered as being the correct one. As templates we can use any of the Hearst patterns, such as </a:t>
            </a:r>
            <a:r>
              <a:rPr lang="en-US" sz="1500" kern="1200" dirty="0">
                <a:solidFill>
                  <a:schemeClr val="tx1"/>
                </a:solidFill>
                <a:effectLst/>
                <a:latin typeface="Arial" charset="0"/>
                <a:ea typeface="+mn-ea"/>
                <a:cs typeface="+mn-cs"/>
              </a:rPr>
              <a:t>“X such as</a:t>
            </a:r>
            <a:r>
              <a:rPr lang="en-US" sz="1500" kern="1200" baseline="0" dirty="0">
                <a:solidFill>
                  <a:schemeClr val="tx1"/>
                </a:solidFill>
                <a:effectLst/>
                <a:latin typeface="Arial" charset="0"/>
                <a:ea typeface="+mn-ea"/>
                <a:cs typeface="+mn-cs"/>
              </a:rPr>
              <a:t> </a:t>
            </a:r>
            <a:r>
              <a:rPr lang="en-US" sz="1500" kern="1200" dirty="0">
                <a:solidFill>
                  <a:schemeClr val="tx1"/>
                </a:solidFill>
                <a:effectLst/>
                <a:latin typeface="Arial" charset="0"/>
                <a:ea typeface="+mn-ea"/>
                <a:cs typeface="+mn-cs"/>
              </a:rPr>
              <a:t>Y”, “X are Y that”, “X including Y”, “X like Y”,</a:t>
            </a:r>
            <a:r>
              <a:rPr lang="en-US" sz="1500" kern="1200" baseline="0" dirty="0">
                <a:solidFill>
                  <a:schemeClr val="tx1"/>
                </a:solidFill>
                <a:effectLst/>
                <a:latin typeface="Arial" charset="0"/>
                <a:ea typeface="+mn-ea"/>
                <a:cs typeface="+mn-cs"/>
              </a:rPr>
              <a:t> </a:t>
            </a:r>
            <a:r>
              <a:rPr lang="en-US" sz="1500" kern="1200" dirty="0">
                <a:solidFill>
                  <a:schemeClr val="tx1"/>
                </a:solidFill>
                <a:effectLst/>
                <a:latin typeface="Arial" charset="0"/>
                <a:ea typeface="+mn-ea"/>
                <a:cs typeface="+mn-cs"/>
              </a:rPr>
              <a:t>“such X as Y” </a:t>
            </a:r>
            <a:r>
              <a:rPr lang="en-US" sz="1500" kern="1200" dirty="0" err="1">
                <a:solidFill>
                  <a:schemeClr val="tx1"/>
                </a:solidFill>
                <a:effectLst/>
                <a:latin typeface="Arial" charset="0"/>
                <a:ea typeface="+mn-ea"/>
                <a:cs typeface="+mn-cs"/>
              </a:rPr>
              <a:t>etc</a:t>
            </a:r>
            <a:endParaRPr lang="en-US" sz="150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73</a:t>
            </a:fld>
            <a:endParaRPr lang="en-US"/>
          </a:p>
        </p:txBody>
      </p:sp>
    </p:spTree>
    <p:extLst>
      <p:ext uri="{BB962C8B-B14F-4D97-AF65-F5344CB8AC3E}">
        <p14:creationId xmlns:p14="http://schemas.microsoft.com/office/powerpoint/2010/main" val="31313265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shows how powerful this method</a:t>
            </a:r>
            <a:r>
              <a:rPr lang="en-US" baseline="0" dirty="0"/>
              <a:t> to test a direction of a relationship is.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74</a:t>
            </a:fld>
            <a:endParaRPr lang="en-US"/>
          </a:p>
        </p:txBody>
      </p:sp>
    </p:spTree>
    <p:extLst>
      <p:ext uri="{BB962C8B-B14F-4D97-AF65-F5344CB8AC3E}">
        <p14:creationId xmlns:p14="http://schemas.microsoft.com/office/powerpoint/2010/main" val="4631429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adding all possible relationships</a:t>
            </a:r>
            <a:r>
              <a:rPr lang="en-US" baseline="0" dirty="0"/>
              <a:t> to the set of concepts, we </a:t>
            </a:r>
            <a:r>
              <a:rPr lang="en-US" baseline="0"/>
              <a:t>obtain a </a:t>
            </a:r>
            <a:r>
              <a:rPr lang="en-US" baseline="0" dirty="0"/>
              <a:t>graph that contains many redundant paths, including many of the induced transitive relationships. The method would, for example, find that animal ISA chordate, and chordate is a vertebrate, but also that animal is a vertebrate. In the last step such redundant relationships are removed.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75</a:t>
            </a:fld>
            <a:endParaRPr lang="en-US"/>
          </a:p>
        </p:txBody>
      </p:sp>
    </p:spTree>
    <p:extLst>
      <p:ext uri="{BB962C8B-B14F-4D97-AF65-F5344CB8AC3E}">
        <p14:creationId xmlns:p14="http://schemas.microsoft.com/office/powerpoint/2010/main" val="21041899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cleaning</a:t>
            </a:r>
            <a:r>
              <a:rPr lang="en-US" baseline="0" dirty="0"/>
              <a:t> up the taxonomy graph, first the basic and root concepts are identified, which are the ones that are not hypernym of another concept, resp. have no hypernym. Then for every possible pair of a root concept and a basic concept all paths between the two are extracted, and only the longest one (or the longest ones) is retained.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76</a:t>
            </a:fld>
            <a:endParaRPr lang="en-US"/>
          </a:p>
        </p:txBody>
      </p:sp>
    </p:spTree>
    <p:extLst>
      <p:ext uri="{BB962C8B-B14F-4D97-AF65-F5344CB8AC3E}">
        <p14:creationId xmlns:p14="http://schemas.microsoft.com/office/powerpoint/2010/main" val="2854430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first type of information</a:t>
            </a:r>
            <a:r>
              <a:rPr lang="en-US" baseline="0" dirty="0"/>
              <a:t> extraction method is key phrase extraction. Key phrase extraction aims at identifying words and phrases (phrase = sequence of words) that are particularly typical for the document and characterize important concepts that occur in the document. Key phrase extraction has been developed to support document summarization, where the key phrase gives an overview of the key concepts of a document, and document search and indexing, where a distinctive vocabulary is being used in document searches. Moreover, key phrases can also provide useful features for document classification, i.e. they key phrase extraction can be considered as a feature selection method, and they support opinion mining, identifying distinctive expressions related to opinions. In the example text we see the possible outcome of key phrase extraction, with all key phrases identifies marked in bold.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1372183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approach to key phrase extraction is based</a:t>
            </a:r>
            <a:r>
              <a:rPr lang="en-US" baseline="0" dirty="0"/>
              <a:t> on principles well known from information retrieval. A first decision is what should be possible key phrases. As in IR </a:t>
            </a:r>
            <a:r>
              <a:rPr lang="en-US" baseline="0" dirty="0" err="1"/>
              <a:t>stopwords</a:t>
            </a:r>
            <a:r>
              <a:rPr lang="en-US" baseline="0" dirty="0"/>
              <a:t> are excluded and key phrase candidates could be all n-grams from the remaining text (where n is typically in the range of 2 to 5). Furthermore part-of-speech tags could be used to further select the candidates, e.g., for excluding all verb phrases.</a:t>
            </a:r>
          </a:p>
          <a:p>
            <a:endParaRPr lang="en-US" baseline="0" dirty="0"/>
          </a:p>
          <a:p>
            <a:r>
              <a:rPr lang="en-US" baseline="0" dirty="0"/>
              <a:t>In order to assess whether a candidate phrase is characteristic for a document, basic </a:t>
            </a:r>
            <a:r>
              <a:rPr lang="en-US" baseline="0" dirty="0" err="1"/>
              <a:t>tf-idf</a:t>
            </a:r>
            <a:r>
              <a:rPr lang="en-US" baseline="0" dirty="0"/>
              <a:t> ranking is a possible approach. As in IR a candidate phrase is considered as relevant for the document if it is at the same time frequent and distinctive. Apart from that, many heuristics have been developed to refine this approach, taking into account additional features of the document. For example, a phrase in the title or a header could be considered as more relevant. Or, external knowledge bases could be used to check whether a phrase corresponds to a commonly known concept. </a:t>
            </a:r>
            <a:r>
              <a:rPr lang="en-US" baseline="0" dirty="0" err="1"/>
              <a:t>Recenlty</a:t>
            </a:r>
            <a:r>
              <a:rPr lang="en-US" baseline="0" dirty="0"/>
              <a:t>, also transformer models have been applied for the task of </a:t>
            </a:r>
            <a:r>
              <a:rPr lang="en-US" baseline="0" dirty="0" err="1"/>
              <a:t>keyphrase</a:t>
            </a:r>
            <a:r>
              <a:rPr lang="en-US" baseline="0" dirty="0"/>
              <a:t> extraction.</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2072895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a:t>
            </a:r>
            <a:r>
              <a:rPr lang="en-US" baseline="0" dirty="0"/>
              <a:t> phrase extraction can be used as an initial step to create a domain-specific thesaurus or taxonomy. In the example, we see a thesaurus that has been constructed for the food domain, based on a key phrase extraction. For the phrase “junk food” a large number of synonyms and near-synonyms have been identified. In practice a human expert would not be able to extract reliably all different types of mentions of such a concept.</a:t>
            </a:r>
          </a:p>
          <a:p>
            <a:endParaRPr lang="en-US" baseline="0" dirty="0"/>
          </a:p>
          <a:p>
            <a:r>
              <a:rPr lang="en-US" baseline="0" dirty="0"/>
              <a:t>As a result, this allows, among others, to retrieve documents  that refer to this concept with higher recall, than would be possible with a simple keyword search just using the phrases “junk food”, and possibly some alternative phrases found in an ad-hoc way. </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514063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42"/>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561" indent="0" algn="ctr">
              <a:buNone/>
              <a:defRPr/>
            </a:lvl2pPr>
            <a:lvl3pPr marL="1131126" indent="0" algn="ctr">
              <a:buNone/>
              <a:defRPr/>
            </a:lvl3pPr>
            <a:lvl4pPr marL="1696685" indent="0" algn="ctr">
              <a:buNone/>
              <a:defRPr/>
            </a:lvl4pPr>
            <a:lvl5pPr marL="2262251" indent="0" algn="ctr">
              <a:buNone/>
              <a:defRPr/>
            </a:lvl5pPr>
            <a:lvl6pPr marL="2827813" indent="0" algn="ctr">
              <a:buNone/>
              <a:defRPr/>
            </a:lvl6pPr>
            <a:lvl7pPr marL="3393374" indent="0" algn="ctr">
              <a:buNone/>
              <a:defRPr/>
            </a:lvl7pPr>
            <a:lvl8pPr marL="3958938" indent="0" algn="ctr">
              <a:buNone/>
              <a:defRPr/>
            </a:lvl8pPr>
            <a:lvl9pPr marL="452450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9"/>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5"/>
            <a:ext cx="10097374" cy="1732855"/>
          </a:xfrm>
        </p:spPr>
        <p:txBody>
          <a:bodyPr anchor="b"/>
          <a:lstStyle>
            <a:lvl1pPr marL="0" indent="0">
              <a:buNone/>
              <a:defRPr sz="2500"/>
            </a:lvl1pPr>
            <a:lvl2pPr marL="565561" indent="0">
              <a:buNone/>
              <a:defRPr sz="2200"/>
            </a:lvl2pPr>
            <a:lvl3pPr marL="1131126" indent="0">
              <a:buNone/>
              <a:defRPr sz="2000"/>
            </a:lvl3pPr>
            <a:lvl4pPr marL="1696685" indent="0">
              <a:buNone/>
              <a:defRPr sz="1700"/>
            </a:lvl4pPr>
            <a:lvl5pPr marL="2262251" indent="0">
              <a:buNone/>
              <a:defRPr sz="1700"/>
            </a:lvl5pPr>
            <a:lvl6pPr marL="2827813" indent="0">
              <a:buNone/>
              <a:defRPr sz="1700"/>
            </a:lvl6pPr>
            <a:lvl7pPr marL="3393374" indent="0">
              <a:buNone/>
              <a:defRPr sz="1700"/>
            </a:lvl7pPr>
            <a:lvl8pPr marL="3958938" indent="0">
              <a:buNone/>
              <a:defRPr sz="1700"/>
            </a:lvl8pPr>
            <a:lvl9pPr marL="452450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50"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9" y="1773198"/>
            <a:ext cx="5250799"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9"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71" y="315399"/>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71" y="1657676"/>
            <a:ext cx="3908196" cy="5418612"/>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561" indent="0">
              <a:buNone/>
              <a:defRPr sz="3500"/>
            </a:lvl2pPr>
            <a:lvl3pPr marL="1131126" indent="0">
              <a:buNone/>
              <a:defRPr sz="3000"/>
            </a:lvl3pPr>
            <a:lvl4pPr marL="1696685" indent="0">
              <a:buNone/>
              <a:defRPr sz="2500"/>
            </a:lvl4pPr>
            <a:lvl5pPr marL="2262251" indent="0">
              <a:buNone/>
              <a:defRPr sz="2500"/>
            </a:lvl5pPr>
            <a:lvl6pPr marL="2827813" indent="0">
              <a:buNone/>
              <a:defRPr sz="2500"/>
            </a:lvl6pPr>
            <a:lvl7pPr marL="3393374" indent="0">
              <a:buNone/>
              <a:defRPr sz="2500"/>
            </a:lvl7pPr>
            <a:lvl8pPr marL="3958938" indent="0">
              <a:buNone/>
              <a:defRPr sz="2500"/>
            </a:lvl8pPr>
            <a:lvl9pPr marL="452450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©2021,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11" tIns="56558" rIns="113111" bIns="56558"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algn="l">
              <a:defRPr sz="1100">
                <a:solidFill>
                  <a:schemeClr val="tx1"/>
                </a:solidFill>
                <a:latin typeface="Verdana" charset="0"/>
              </a:defRPr>
            </a:lvl1pPr>
          </a:lstStyle>
          <a:p>
            <a:r>
              <a:rPr lang="fr-CH"/>
              <a:t>©2021,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898" tIns="56949" rIns="113898" bIns="56949"/>
          <a:lstStyle/>
          <a:p>
            <a:pPr algn="r"/>
            <a:r>
              <a:rPr lang="en-US" sz="1100" dirty="0">
                <a:solidFill>
                  <a:schemeClr val="tx1"/>
                </a:solidFill>
                <a:latin typeface="Verdana" charset="0"/>
              </a:rPr>
              <a:t>Information Extraction - </a:t>
            </a:r>
            <a:fld id="{FBCEA208-1882-4C4A-B71F-4FA789A04155}" type="slidenum">
              <a:rPr lang="en-US" sz="1100">
                <a:solidFill>
                  <a:schemeClr val="tx1"/>
                </a:solidFill>
                <a:latin typeface="Verdana" charset="0"/>
              </a:rPr>
              <a:pPr algn="r"/>
              <a:t>‹#›</a:t>
            </a:fld>
            <a:endParaRPr lang="en-US" sz="11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561" algn="ctr" rtl="0" fontAlgn="base">
        <a:spcBef>
          <a:spcPct val="0"/>
        </a:spcBef>
        <a:spcAft>
          <a:spcPct val="0"/>
        </a:spcAft>
        <a:defRPr sz="3000">
          <a:solidFill>
            <a:schemeClr val="tx2"/>
          </a:solidFill>
          <a:latin typeface="Comic Sans MS" charset="0"/>
        </a:defRPr>
      </a:lvl6pPr>
      <a:lvl7pPr marL="1131126" algn="ctr" rtl="0" fontAlgn="base">
        <a:spcBef>
          <a:spcPct val="0"/>
        </a:spcBef>
        <a:spcAft>
          <a:spcPct val="0"/>
        </a:spcAft>
        <a:defRPr sz="3000">
          <a:solidFill>
            <a:schemeClr val="tx2"/>
          </a:solidFill>
          <a:latin typeface="Comic Sans MS" charset="0"/>
        </a:defRPr>
      </a:lvl7pPr>
      <a:lvl8pPr marL="1696685" algn="ctr" rtl="0" fontAlgn="base">
        <a:spcBef>
          <a:spcPct val="0"/>
        </a:spcBef>
        <a:spcAft>
          <a:spcPct val="0"/>
        </a:spcAft>
        <a:defRPr sz="3000">
          <a:solidFill>
            <a:schemeClr val="tx2"/>
          </a:solidFill>
          <a:latin typeface="Comic Sans MS" charset="0"/>
        </a:defRPr>
      </a:lvl8pPr>
      <a:lvl9pPr marL="2262251"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126" rtl="0" eaLnBrk="1" latinLnBrk="0" hangingPunct="1">
        <a:defRPr sz="2200" kern="1200">
          <a:solidFill>
            <a:schemeClr val="tx1"/>
          </a:solidFill>
          <a:latin typeface="+mn-lt"/>
          <a:ea typeface="+mn-ea"/>
          <a:cs typeface="+mn-cs"/>
        </a:defRPr>
      </a:lvl1pPr>
      <a:lvl2pPr marL="565561" algn="l" defTabSz="1131126" rtl="0" eaLnBrk="1" latinLnBrk="0" hangingPunct="1">
        <a:defRPr sz="2200" kern="1200">
          <a:solidFill>
            <a:schemeClr val="tx1"/>
          </a:solidFill>
          <a:latin typeface="+mn-lt"/>
          <a:ea typeface="+mn-ea"/>
          <a:cs typeface="+mn-cs"/>
        </a:defRPr>
      </a:lvl2pPr>
      <a:lvl3pPr marL="1131126" algn="l" defTabSz="1131126" rtl="0" eaLnBrk="1" latinLnBrk="0" hangingPunct="1">
        <a:defRPr sz="2200" kern="1200">
          <a:solidFill>
            <a:schemeClr val="tx1"/>
          </a:solidFill>
          <a:latin typeface="+mn-lt"/>
          <a:ea typeface="+mn-ea"/>
          <a:cs typeface="+mn-cs"/>
        </a:defRPr>
      </a:lvl3pPr>
      <a:lvl4pPr marL="1696685" algn="l" defTabSz="1131126" rtl="0" eaLnBrk="1" latinLnBrk="0" hangingPunct="1">
        <a:defRPr sz="2200" kern="1200">
          <a:solidFill>
            <a:schemeClr val="tx1"/>
          </a:solidFill>
          <a:latin typeface="+mn-lt"/>
          <a:ea typeface="+mn-ea"/>
          <a:cs typeface="+mn-cs"/>
        </a:defRPr>
      </a:lvl4pPr>
      <a:lvl5pPr marL="2262251" algn="l" defTabSz="1131126" rtl="0" eaLnBrk="1" latinLnBrk="0" hangingPunct="1">
        <a:defRPr sz="2200" kern="1200">
          <a:solidFill>
            <a:schemeClr val="tx1"/>
          </a:solidFill>
          <a:latin typeface="+mn-lt"/>
          <a:ea typeface="+mn-ea"/>
          <a:cs typeface="+mn-cs"/>
        </a:defRPr>
      </a:lvl5pPr>
      <a:lvl6pPr marL="2827813" algn="l" defTabSz="1131126" rtl="0" eaLnBrk="1" latinLnBrk="0" hangingPunct="1">
        <a:defRPr sz="2200" kern="1200">
          <a:solidFill>
            <a:schemeClr val="tx1"/>
          </a:solidFill>
          <a:latin typeface="+mn-lt"/>
          <a:ea typeface="+mn-ea"/>
          <a:cs typeface="+mn-cs"/>
        </a:defRPr>
      </a:lvl6pPr>
      <a:lvl7pPr marL="3393374" algn="l" defTabSz="1131126" rtl="0" eaLnBrk="1" latinLnBrk="0" hangingPunct="1">
        <a:defRPr sz="2200" kern="1200">
          <a:solidFill>
            <a:schemeClr val="tx1"/>
          </a:solidFill>
          <a:latin typeface="+mn-lt"/>
          <a:ea typeface="+mn-ea"/>
          <a:cs typeface="+mn-cs"/>
        </a:defRPr>
      </a:lvl7pPr>
      <a:lvl8pPr marL="3958938" algn="l" defTabSz="1131126" rtl="0" eaLnBrk="1" latinLnBrk="0" hangingPunct="1">
        <a:defRPr sz="2200" kern="1200">
          <a:solidFill>
            <a:schemeClr val="tx1"/>
          </a:solidFill>
          <a:latin typeface="+mn-lt"/>
          <a:ea typeface="+mn-ea"/>
          <a:cs typeface="+mn-cs"/>
        </a:defRPr>
      </a:lvl8pPr>
      <a:lvl9pPr marL="4524504" algn="l" defTabSz="1131126"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78.xml.rels><?xml version="1.0" encoding="UTF-8" standalone="yes"?>
<Relationships xmlns="http://schemas.openxmlformats.org/package/2006/relationships"><Relationship Id="rId3" Type="http://schemas.openxmlformats.org/officeDocument/2006/relationships/hyperlink" Target="https://kgtutorial.github.io/" TargetMode="External"/><Relationship Id="rId2" Type="http://schemas.openxmlformats.org/officeDocument/2006/relationships/hyperlink" Target="https://web.stanford.edu/~jurafsky/slp3/"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ctrTitle"/>
          </p:nvPr>
        </p:nvSpPr>
        <p:spPr/>
        <p:txBody>
          <a:bodyPr/>
          <a:lstStyle/>
          <a:p>
            <a:pPr algn="ctr"/>
            <a:r>
              <a:rPr lang="en-US" dirty="0"/>
              <a:t>Part 3: Knowledge Modeling </a:t>
            </a:r>
            <a:br>
              <a:rPr lang="en-US" dirty="0"/>
            </a:br>
            <a:r>
              <a:rPr lang="en-US" dirty="0"/>
              <a:t>– Information Extraction</a:t>
            </a:r>
            <a:br>
              <a:rPr lang="en-US" dirty="0"/>
            </a:br>
            <a:endParaRPr lang="en-US" dirty="0"/>
          </a:p>
        </p:txBody>
      </p:sp>
      <p:sp>
        <p:nvSpPr>
          <p:cNvPr id="2052" name="Rectangle 3"/>
          <p:cNvSpPr>
            <a:spLocks noGrp="1" noChangeArrowheads="1"/>
          </p:cNvSpPr>
          <p:nvPr>
            <p:ph type="subTitle" idx="1"/>
          </p:nvPr>
        </p:nvSpPr>
        <p:spPr/>
        <p:txBody>
          <a:bodyPr/>
          <a:lstStyle/>
          <a:p>
            <a:r>
              <a:rPr lang="en-US" dirty="0"/>
              <a:t>  </a:t>
            </a:r>
          </a:p>
        </p:txBody>
      </p:sp>
      <p:sp>
        <p:nvSpPr>
          <p:cNvPr id="7" name="Footer Placeholder 3"/>
          <p:cNvSpPr>
            <a:spLocks noGrp="1"/>
          </p:cNvSpPr>
          <p:nvPr>
            <p:ph type="ftr" sz="quarter" idx="10"/>
          </p:nvPr>
        </p:nvSpPr>
        <p:spPr>
          <a:xfrm>
            <a:off x="197988" y="7481535"/>
            <a:ext cx="7622527" cy="264054"/>
          </a:xfrm>
          <a:noFill/>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944910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Key Phrase Extraction</a:t>
            </a:r>
          </a:p>
        </p:txBody>
      </p:sp>
      <p:sp>
        <p:nvSpPr>
          <p:cNvPr id="6" name="Content Placeholder 5"/>
          <p:cNvSpPr>
            <a:spLocks noGrp="1"/>
          </p:cNvSpPr>
          <p:nvPr>
            <p:ph idx="1"/>
          </p:nvPr>
        </p:nvSpPr>
        <p:spPr/>
        <p:txBody>
          <a:bodyPr/>
          <a:lstStyle/>
          <a:p>
            <a:r>
              <a:rPr lang="en-US" b="1" dirty="0"/>
              <a:t>Idea</a:t>
            </a:r>
            <a:r>
              <a:rPr lang="en-US" dirty="0"/>
              <a:t>: key phrase extraction is “the automatic selection of important and topical phrases from the body of a document” (</a:t>
            </a:r>
            <a:r>
              <a:rPr lang="en-US" dirty="0" err="1"/>
              <a:t>Turney</a:t>
            </a:r>
            <a:r>
              <a:rPr lang="en-US" dirty="0"/>
              <a:t>, 2000)</a:t>
            </a:r>
          </a:p>
          <a:p>
            <a:pPr lvl="1"/>
            <a:r>
              <a:rPr lang="en-US" dirty="0"/>
              <a:t>Document summarization, search and indexing</a:t>
            </a:r>
          </a:p>
          <a:p>
            <a:pPr lvl="1"/>
            <a:r>
              <a:rPr lang="en-US" dirty="0"/>
              <a:t>Document classification and opinion mining</a:t>
            </a:r>
          </a:p>
          <a:p>
            <a:pPr lvl="1"/>
            <a:endParaRPr lang="en-US" dirty="0"/>
          </a:p>
          <a:p>
            <a:pPr lvl="0"/>
            <a:r>
              <a:rPr lang="en-US" sz="2000" b="1" dirty="0">
                <a:solidFill>
                  <a:srgbClr val="000000"/>
                </a:solidFill>
              </a:rPr>
              <a:t>EPFL</a:t>
            </a:r>
            <a:r>
              <a:rPr lang="en-US" sz="2000" dirty="0">
                <a:solidFill>
                  <a:srgbClr val="000000"/>
                </a:solidFill>
              </a:rPr>
              <a:t> is one of the two </a:t>
            </a:r>
            <a:r>
              <a:rPr lang="en-US" sz="2000" b="1" dirty="0">
                <a:solidFill>
                  <a:srgbClr val="000000"/>
                </a:solidFill>
              </a:rPr>
              <a:t>Swiss Federal Institutes of Technology</a:t>
            </a:r>
            <a:r>
              <a:rPr lang="en-US" sz="2000" dirty="0">
                <a:solidFill>
                  <a:srgbClr val="000000"/>
                </a:solidFill>
              </a:rPr>
              <a:t>. With the status of a </a:t>
            </a:r>
            <a:r>
              <a:rPr lang="en-US" sz="2000" b="1" dirty="0">
                <a:solidFill>
                  <a:srgbClr val="000000"/>
                </a:solidFill>
              </a:rPr>
              <a:t>national school </a:t>
            </a:r>
            <a:r>
              <a:rPr lang="en-US" sz="2000" dirty="0">
                <a:solidFill>
                  <a:srgbClr val="000000"/>
                </a:solidFill>
              </a:rPr>
              <a:t>since 1969, the </a:t>
            </a:r>
            <a:r>
              <a:rPr lang="en-US" sz="2000" b="1" dirty="0">
                <a:solidFill>
                  <a:srgbClr val="000000"/>
                </a:solidFill>
              </a:rPr>
              <a:t>young engineering school </a:t>
            </a:r>
            <a:r>
              <a:rPr lang="en-US" sz="2000" dirty="0">
                <a:solidFill>
                  <a:srgbClr val="000000"/>
                </a:solidFill>
              </a:rPr>
              <a:t>has grown in many dimensions, to the extent of becoming one of the most </a:t>
            </a:r>
            <a:r>
              <a:rPr lang="en-US" sz="2000" b="1" dirty="0">
                <a:solidFill>
                  <a:srgbClr val="000000"/>
                </a:solidFill>
              </a:rPr>
              <a:t>famous European institutions </a:t>
            </a:r>
            <a:r>
              <a:rPr lang="en-US" sz="2000" dirty="0">
                <a:solidFill>
                  <a:srgbClr val="000000"/>
                </a:solidFill>
              </a:rPr>
              <a:t>of </a:t>
            </a:r>
            <a:r>
              <a:rPr lang="en-US" sz="2000" b="1" dirty="0">
                <a:solidFill>
                  <a:srgbClr val="000000"/>
                </a:solidFill>
              </a:rPr>
              <a:t>science and technology</a:t>
            </a:r>
            <a:r>
              <a:rPr lang="en-US" sz="2000" dirty="0">
                <a:solidFill>
                  <a:srgbClr val="000000"/>
                </a:solidFill>
              </a:rPr>
              <a:t>. Like its </a:t>
            </a:r>
            <a:r>
              <a:rPr lang="en-US" sz="2000" b="1" dirty="0">
                <a:solidFill>
                  <a:srgbClr val="000000"/>
                </a:solidFill>
              </a:rPr>
              <a:t>sister institution </a:t>
            </a:r>
            <a:r>
              <a:rPr lang="en-US" sz="2000" dirty="0">
                <a:solidFill>
                  <a:srgbClr val="000000"/>
                </a:solidFill>
              </a:rPr>
              <a:t>in </a:t>
            </a:r>
            <a:r>
              <a:rPr lang="en-US" sz="2000" b="1" dirty="0">
                <a:solidFill>
                  <a:srgbClr val="000000"/>
                </a:solidFill>
              </a:rPr>
              <a:t>Zurich</a:t>
            </a:r>
            <a:r>
              <a:rPr lang="en-US" sz="2000" dirty="0">
                <a:solidFill>
                  <a:srgbClr val="000000"/>
                </a:solidFill>
              </a:rPr>
              <a:t>, </a:t>
            </a:r>
            <a:r>
              <a:rPr lang="en-US" sz="2000" b="1" dirty="0">
                <a:solidFill>
                  <a:srgbClr val="000000"/>
                </a:solidFill>
              </a:rPr>
              <a:t>ETHZ</a:t>
            </a:r>
            <a:r>
              <a:rPr lang="en-US" sz="2000" dirty="0">
                <a:solidFill>
                  <a:srgbClr val="000000"/>
                </a:solidFill>
              </a:rPr>
              <a:t>, it has three </a:t>
            </a:r>
            <a:r>
              <a:rPr lang="en-US" sz="2000" b="1" dirty="0">
                <a:solidFill>
                  <a:srgbClr val="000000"/>
                </a:solidFill>
              </a:rPr>
              <a:t>core missions</a:t>
            </a:r>
            <a:r>
              <a:rPr lang="en-US" sz="2000" dirty="0">
                <a:solidFill>
                  <a:srgbClr val="000000"/>
                </a:solidFill>
              </a:rPr>
              <a:t>: </a:t>
            </a:r>
            <a:r>
              <a:rPr lang="en-US" sz="2000" b="1" dirty="0">
                <a:solidFill>
                  <a:srgbClr val="000000"/>
                </a:solidFill>
              </a:rPr>
              <a:t>training</a:t>
            </a:r>
            <a:r>
              <a:rPr lang="en-US" sz="2000" dirty="0">
                <a:solidFill>
                  <a:srgbClr val="000000"/>
                </a:solidFill>
              </a:rPr>
              <a:t>, </a:t>
            </a:r>
            <a:r>
              <a:rPr lang="en-US" sz="2000" b="1" dirty="0">
                <a:solidFill>
                  <a:srgbClr val="000000"/>
                </a:solidFill>
              </a:rPr>
              <a:t>research</a:t>
            </a:r>
            <a:r>
              <a:rPr lang="en-US" sz="2000" dirty="0">
                <a:solidFill>
                  <a:srgbClr val="000000"/>
                </a:solidFill>
              </a:rPr>
              <a:t> and </a:t>
            </a:r>
            <a:r>
              <a:rPr lang="en-US" sz="2000" b="1" dirty="0">
                <a:solidFill>
                  <a:srgbClr val="000000"/>
                </a:solidFill>
              </a:rPr>
              <a:t>technology transfer</a:t>
            </a:r>
            <a:r>
              <a:rPr lang="en-US" sz="2000" dirty="0">
                <a:solidFill>
                  <a:srgbClr val="000000"/>
                </a:solidFill>
              </a:rPr>
              <a:t>. Associated with several </a:t>
            </a:r>
            <a:r>
              <a:rPr lang="en-US" sz="2000" dirty="0" err="1">
                <a:solidFill>
                  <a:srgbClr val="000000"/>
                </a:solidFill>
              </a:rPr>
              <a:t>specialised</a:t>
            </a:r>
            <a:r>
              <a:rPr lang="en-US" sz="2000" dirty="0">
                <a:solidFill>
                  <a:srgbClr val="000000"/>
                </a:solidFill>
              </a:rPr>
              <a:t> </a:t>
            </a:r>
            <a:r>
              <a:rPr lang="en-US" sz="2000" b="1" dirty="0">
                <a:solidFill>
                  <a:srgbClr val="000000"/>
                </a:solidFill>
              </a:rPr>
              <a:t>research institutes</a:t>
            </a:r>
            <a:r>
              <a:rPr lang="en-US" sz="2000" dirty="0">
                <a:solidFill>
                  <a:srgbClr val="000000"/>
                </a:solidFill>
              </a:rPr>
              <a:t>, the two </a:t>
            </a:r>
            <a:r>
              <a:rPr lang="en-US" sz="2000" b="1" dirty="0" err="1">
                <a:solidFill>
                  <a:srgbClr val="000000"/>
                </a:solidFill>
              </a:rPr>
              <a:t>Ecoles</a:t>
            </a:r>
            <a:r>
              <a:rPr lang="en-US" sz="2000" b="1" dirty="0">
                <a:solidFill>
                  <a:srgbClr val="000000"/>
                </a:solidFill>
              </a:rPr>
              <a:t> </a:t>
            </a:r>
            <a:r>
              <a:rPr lang="en-US" sz="2000" b="1" dirty="0" err="1">
                <a:solidFill>
                  <a:srgbClr val="000000"/>
                </a:solidFill>
              </a:rPr>
              <a:t>Polytechniques</a:t>
            </a:r>
            <a:r>
              <a:rPr lang="en-US" sz="2000" b="1" dirty="0">
                <a:solidFill>
                  <a:srgbClr val="000000"/>
                </a:solidFill>
              </a:rPr>
              <a:t> </a:t>
            </a:r>
            <a:r>
              <a:rPr lang="en-US" sz="2000" dirty="0">
                <a:solidFill>
                  <a:srgbClr val="000000"/>
                </a:solidFill>
              </a:rPr>
              <a:t>(</a:t>
            </a:r>
            <a:r>
              <a:rPr lang="en-US" sz="2000" b="1" dirty="0">
                <a:solidFill>
                  <a:srgbClr val="000000"/>
                </a:solidFill>
              </a:rPr>
              <a:t>Institutes of Technology</a:t>
            </a:r>
            <a:r>
              <a:rPr lang="en-US" sz="2000" dirty="0">
                <a:solidFill>
                  <a:srgbClr val="000000"/>
                </a:solidFill>
              </a:rPr>
              <a:t>) form the </a:t>
            </a:r>
            <a:r>
              <a:rPr lang="en-US" sz="2000" b="1" dirty="0">
                <a:solidFill>
                  <a:srgbClr val="000000"/>
                </a:solidFill>
              </a:rPr>
              <a:t>EPF domain </a:t>
            </a:r>
            <a:r>
              <a:rPr lang="en-US" sz="2000" dirty="0">
                <a:solidFill>
                  <a:srgbClr val="000000"/>
                </a:solidFill>
              </a:rPr>
              <a:t>, which is directly dependent on the </a:t>
            </a:r>
            <a:r>
              <a:rPr lang="en-US" sz="2000" b="1" dirty="0">
                <a:solidFill>
                  <a:srgbClr val="000000"/>
                </a:solidFill>
              </a:rPr>
              <a:t>Federal Department of Economic Affairs, Education and Research (EAER)</a:t>
            </a:r>
            <a:r>
              <a:rPr lang="en-US" sz="2000" dirty="0">
                <a:solidFill>
                  <a:srgbClr val="000000"/>
                </a:solidFill>
              </a:rPr>
              <a:t>.</a:t>
            </a:r>
          </a:p>
          <a:p>
            <a:br>
              <a:rPr lang="en-US" dirty="0"/>
            </a:br>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834986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Keyphrase</a:t>
            </a:r>
            <a:r>
              <a:rPr lang="en-US" dirty="0"/>
              <a:t> Extraction Methods</a:t>
            </a:r>
          </a:p>
        </p:txBody>
      </p:sp>
      <p:sp>
        <p:nvSpPr>
          <p:cNvPr id="3" name="Content Placeholder 2"/>
          <p:cNvSpPr>
            <a:spLocks noGrp="1"/>
          </p:cNvSpPr>
          <p:nvPr>
            <p:ph idx="1"/>
          </p:nvPr>
        </p:nvSpPr>
        <p:spPr>
          <a:xfrm>
            <a:off x="233048" y="1549485"/>
            <a:ext cx="11467223" cy="5809192"/>
          </a:xfrm>
        </p:spPr>
        <p:txBody>
          <a:bodyPr/>
          <a:lstStyle/>
          <a:p>
            <a:r>
              <a:rPr lang="en-US" sz="3200" b="1" dirty="0"/>
              <a:t>Approach</a:t>
            </a:r>
            <a:r>
              <a:rPr lang="en-US" sz="3200" dirty="0"/>
              <a:t>: generate candidate phrases and rank them</a:t>
            </a:r>
          </a:p>
          <a:p>
            <a:r>
              <a:rPr lang="en-US" sz="3200" dirty="0"/>
              <a:t>Candidate phrases</a:t>
            </a:r>
          </a:p>
          <a:p>
            <a:pPr lvl="1"/>
            <a:r>
              <a:rPr lang="en-US" sz="2800" dirty="0"/>
              <a:t>Remove </a:t>
            </a:r>
            <a:r>
              <a:rPr lang="en-US" sz="2800" dirty="0" err="1"/>
              <a:t>stopwords</a:t>
            </a:r>
            <a:endParaRPr lang="en-US" sz="2800" dirty="0"/>
          </a:p>
          <a:p>
            <a:pPr lvl="1"/>
            <a:r>
              <a:rPr lang="en-US" sz="2800" dirty="0"/>
              <a:t>Use word n-grams</a:t>
            </a:r>
          </a:p>
          <a:p>
            <a:pPr lvl="1"/>
            <a:r>
              <a:rPr lang="en-US" sz="2800" dirty="0"/>
              <a:t>Consider part-of-speech tags (POS)</a:t>
            </a:r>
          </a:p>
          <a:p>
            <a:r>
              <a:rPr lang="en-US" sz="3200" dirty="0"/>
              <a:t>Baseline ranking approach</a:t>
            </a:r>
          </a:p>
          <a:p>
            <a:pPr lvl="1"/>
            <a:r>
              <a:rPr lang="en-US" sz="2800" dirty="0"/>
              <a:t>rank candidate phrases of the document according to their </a:t>
            </a:r>
            <a:r>
              <a:rPr lang="en-US" sz="2800" dirty="0" err="1"/>
              <a:t>tf-idf</a:t>
            </a:r>
            <a:r>
              <a:rPr lang="en-US" sz="2800" dirty="0"/>
              <a:t> value</a:t>
            </a:r>
          </a:p>
          <a:p>
            <a:r>
              <a:rPr lang="en-US" sz="3200" dirty="0"/>
              <a:t>Advanced approaches</a:t>
            </a:r>
          </a:p>
          <a:p>
            <a:pPr lvl="1"/>
            <a:r>
              <a:rPr lang="en-US" sz="2800" dirty="0"/>
              <a:t>Use of many structural, syntactic features of the documents</a:t>
            </a:r>
          </a:p>
          <a:p>
            <a:pPr lvl="1"/>
            <a:r>
              <a:rPr lang="en-US" sz="2800" dirty="0"/>
              <a:t>Use of external resources, such as Wikipedia, Wordnet</a:t>
            </a:r>
          </a:p>
          <a:p>
            <a:pPr lvl="1"/>
            <a:r>
              <a:rPr lang="en-US" sz="2800" dirty="0"/>
              <a:t>Use of transformer models</a:t>
            </a:r>
          </a:p>
          <a:p>
            <a:endParaRPr lang="en-US" sz="32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947319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a:t>
            </a:r>
            <a:r>
              <a:rPr lang="en-US" dirty="0" err="1"/>
              <a:t>Keyphrase</a:t>
            </a:r>
            <a:r>
              <a:rPr lang="en-US" dirty="0"/>
              <a:t> Extraction</a:t>
            </a:r>
          </a:p>
        </p:txBody>
      </p:sp>
      <p:sp>
        <p:nvSpPr>
          <p:cNvPr id="3" name="Content Placeholder 2"/>
          <p:cNvSpPr>
            <a:spLocks noGrp="1"/>
          </p:cNvSpPr>
          <p:nvPr>
            <p:ph idx="1"/>
          </p:nvPr>
        </p:nvSpPr>
        <p:spPr/>
        <p:txBody>
          <a:bodyPr/>
          <a:lstStyle/>
          <a:p>
            <a:r>
              <a:rPr lang="en-US" dirty="0"/>
              <a:t>Creation of domain-specific thesaurus and taxonomy</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047" y="2252994"/>
            <a:ext cx="9132642" cy="5246879"/>
          </a:xfrm>
          <a:prstGeom prst="rect">
            <a:avLst/>
          </a:prstGeom>
        </p:spPr>
      </p:pic>
    </p:spTree>
    <p:extLst>
      <p:ext uri="{BB962C8B-B14F-4D97-AF65-F5344CB8AC3E}">
        <p14:creationId xmlns:p14="http://schemas.microsoft.com/office/powerpoint/2010/main" val="1823223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a:t>
            </a:r>
            <a:r>
              <a:rPr lang="en-US" dirty="0" err="1"/>
              <a:t>Keyphrase</a:t>
            </a:r>
            <a:r>
              <a:rPr lang="en-US" dirty="0"/>
              <a:t> Extraction</a:t>
            </a:r>
          </a:p>
        </p:txBody>
      </p:sp>
      <p:sp>
        <p:nvSpPr>
          <p:cNvPr id="3" name="Content Placeholder 2"/>
          <p:cNvSpPr>
            <a:spLocks noGrp="1"/>
          </p:cNvSpPr>
          <p:nvPr>
            <p:ph idx="1"/>
          </p:nvPr>
        </p:nvSpPr>
        <p:spPr/>
        <p:txBody>
          <a:bodyPr/>
          <a:lstStyle/>
          <a:p>
            <a:pPr marL="0" lvl="1" indent="0">
              <a:buNone/>
            </a:pPr>
            <a:r>
              <a:rPr lang="en-US" sz="3600" dirty="0"/>
              <a:t>Document classification and search</a:t>
            </a:r>
          </a:p>
          <a:p>
            <a:pPr marL="0" lvl="1" indent="0">
              <a:buNone/>
            </a:pPr>
            <a:endParaRPr lang="en-US" sz="3600" dirty="0"/>
          </a:p>
          <a:p>
            <a:pPr marL="0" lvl="1" indent="0">
              <a:buNone/>
            </a:pPr>
            <a:endParaRPr lang="en-US" sz="3600" dirty="0"/>
          </a:p>
          <a:p>
            <a:pPr marL="0" lvl="1" indent="0">
              <a:buNone/>
            </a:pPr>
            <a:endParaRPr lang="en-US" sz="3600" dirty="0"/>
          </a:p>
          <a:p>
            <a:pPr marL="0" lvl="1" indent="0">
              <a:buNone/>
            </a:pPr>
            <a:endParaRPr lang="en-US" sz="3600" dirty="0"/>
          </a:p>
          <a:p>
            <a:pPr marL="0" lvl="1" indent="0">
              <a:buNone/>
            </a:pPr>
            <a:endParaRPr lang="en-US" sz="3600" dirty="0"/>
          </a:p>
          <a:p>
            <a:pPr marL="0" lvl="1" indent="0">
              <a:buNone/>
            </a:pPr>
            <a:endParaRPr lang="en-US" sz="3600" dirty="0"/>
          </a:p>
          <a:p>
            <a:pPr marL="0" lvl="1" indent="0">
              <a:buNone/>
            </a:pPr>
            <a:endParaRPr lang="en-US" sz="3600" dirty="0"/>
          </a:p>
          <a:p>
            <a:pPr marL="0" lvl="1" indent="0">
              <a:buNone/>
            </a:pPr>
            <a:r>
              <a:rPr lang="en-US" sz="2800" dirty="0" err="1"/>
              <a:t>sciencewise.info</a:t>
            </a:r>
            <a:endParaRPr lang="en-US" sz="2800" dirty="0"/>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87" y="2808684"/>
            <a:ext cx="10665512" cy="3964066"/>
          </a:xfrm>
          <a:prstGeom prst="rect">
            <a:avLst/>
          </a:prstGeom>
        </p:spPr>
      </p:pic>
    </p:spTree>
    <p:extLst>
      <p:ext uri="{BB962C8B-B14F-4D97-AF65-F5344CB8AC3E}">
        <p14:creationId xmlns:p14="http://schemas.microsoft.com/office/powerpoint/2010/main" val="2142501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2. NAMED ENTITY RECOGNITION</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07444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Entity Recognition (NER)</a:t>
            </a:r>
          </a:p>
        </p:txBody>
      </p:sp>
      <p:sp>
        <p:nvSpPr>
          <p:cNvPr id="3" name="Content Placeholder 2"/>
          <p:cNvSpPr>
            <a:spLocks noGrp="1"/>
          </p:cNvSpPr>
          <p:nvPr>
            <p:ph idx="1"/>
          </p:nvPr>
        </p:nvSpPr>
        <p:spPr/>
        <p:txBody>
          <a:bodyPr/>
          <a:lstStyle/>
          <a:p>
            <a:pPr marL="0" lvl="1" indent="0">
              <a:buNone/>
            </a:pPr>
            <a:r>
              <a:rPr lang="en-US" b="1" dirty="0"/>
              <a:t>Task</a:t>
            </a:r>
            <a:r>
              <a:rPr lang="en-US" dirty="0"/>
              <a:t>: </a:t>
            </a:r>
            <a:r>
              <a:rPr lang="en-US" u="sng" dirty="0"/>
              <a:t>Find</a:t>
            </a:r>
            <a:r>
              <a:rPr lang="en-US" dirty="0"/>
              <a:t> and </a:t>
            </a:r>
            <a:r>
              <a:rPr lang="en-US" u="sng" dirty="0"/>
              <a:t>classify</a:t>
            </a:r>
            <a:r>
              <a:rPr lang="en-US" dirty="0"/>
              <a:t> names of people, organizations, places, brands etc. that are mentioned in documents</a:t>
            </a:r>
          </a:p>
          <a:p>
            <a:pPr marL="0" lvl="1" indent="0">
              <a:buNone/>
            </a:pPr>
            <a:endParaRPr lang="en-US" dirty="0"/>
          </a:p>
          <a:p>
            <a:r>
              <a:rPr lang="en-US" sz="2000" b="1" dirty="0"/>
              <a:t>EPFL</a:t>
            </a:r>
            <a:r>
              <a:rPr lang="en-US" sz="2000" dirty="0"/>
              <a:t> is one of the two </a:t>
            </a:r>
            <a:r>
              <a:rPr lang="en-US" sz="2000" b="1" dirty="0"/>
              <a:t>Swiss Federal Institutes of Technology</a:t>
            </a:r>
            <a:r>
              <a:rPr lang="en-US" sz="2000" dirty="0"/>
              <a:t>. With the status of a national school since 1969, the young engineering school has grown in many dimensions, to the extent of becoming one of the most famous </a:t>
            </a:r>
            <a:r>
              <a:rPr lang="en-US" sz="2000" b="1" dirty="0"/>
              <a:t>European</a:t>
            </a:r>
            <a:r>
              <a:rPr lang="en-US" sz="2000" dirty="0"/>
              <a:t> institutions of science and technology. Like its sister institution in </a:t>
            </a:r>
            <a:r>
              <a:rPr lang="en-US" sz="2000" b="1" dirty="0"/>
              <a:t>Zurich</a:t>
            </a:r>
            <a:r>
              <a:rPr lang="en-US" sz="2000" dirty="0"/>
              <a:t>, </a:t>
            </a:r>
            <a:r>
              <a:rPr lang="en-US" sz="2000" b="1" dirty="0"/>
              <a:t>ETHZ</a:t>
            </a:r>
            <a:r>
              <a:rPr lang="en-US" sz="2000" dirty="0"/>
              <a:t>, it has three core missions: training, research and technology transfer. Associated with several </a:t>
            </a:r>
            <a:r>
              <a:rPr lang="en-US" sz="2000" dirty="0" err="1"/>
              <a:t>specialised</a:t>
            </a:r>
            <a:r>
              <a:rPr lang="en-US" sz="2000" dirty="0"/>
              <a:t> research institutes, the two </a:t>
            </a:r>
            <a:r>
              <a:rPr lang="en-US" sz="2000" b="1" dirty="0" err="1"/>
              <a:t>Ecoles</a:t>
            </a:r>
            <a:r>
              <a:rPr lang="en-US" sz="2000" b="1" dirty="0"/>
              <a:t> </a:t>
            </a:r>
            <a:r>
              <a:rPr lang="en-US" sz="2000" b="1" dirty="0" err="1"/>
              <a:t>Polytechniques</a:t>
            </a:r>
            <a:r>
              <a:rPr lang="en-US" sz="2000" b="1" dirty="0"/>
              <a:t> </a:t>
            </a:r>
            <a:r>
              <a:rPr lang="en-US" sz="2000" dirty="0"/>
              <a:t>(</a:t>
            </a:r>
            <a:r>
              <a:rPr lang="en-US" sz="2000" b="1" dirty="0"/>
              <a:t>Institutes of Technology</a:t>
            </a:r>
            <a:r>
              <a:rPr lang="en-US" sz="2000" dirty="0"/>
              <a:t>) form the </a:t>
            </a:r>
            <a:r>
              <a:rPr lang="en-US" sz="2000" b="1" dirty="0"/>
              <a:t>EPF domain </a:t>
            </a:r>
            <a:r>
              <a:rPr lang="en-US" sz="2000" dirty="0"/>
              <a:t>, which is directly dependent on the </a:t>
            </a:r>
            <a:r>
              <a:rPr lang="en-US" sz="2000" b="1" dirty="0"/>
              <a:t>Federal Department of Economic Affairs, Education and Research (EAER)</a:t>
            </a:r>
            <a:r>
              <a:rPr lang="en-US" sz="2000" dirty="0"/>
              <a:t>.</a:t>
            </a:r>
          </a:p>
          <a:p>
            <a:endParaRPr lang="en-US" sz="2000" dirty="0"/>
          </a:p>
          <a:p>
            <a:r>
              <a:rPr lang="en-US" sz="2000" b="1" dirty="0"/>
              <a:t>EPFL</a:t>
            </a:r>
            <a:r>
              <a:rPr lang="en-US" sz="2000" dirty="0"/>
              <a:t> is located in </a:t>
            </a:r>
            <a:r>
              <a:rPr lang="en-US" sz="2000" b="1" dirty="0"/>
              <a:t>Lausanne</a:t>
            </a:r>
            <a:r>
              <a:rPr lang="en-US" sz="2000" dirty="0"/>
              <a:t> in </a:t>
            </a:r>
            <a:r>
              <a:rPr lang="en-US" sz="2000" b="1" dirty="0"/>
              <a:t>Switzerland</a:t>
            </a:r>
            <a:r>
              <a:rPr lang="en-US" sz="2000" dirty="0"/>
              <a:t>, on the shores of the largest lake in </a:t>
            </a:r>
            <a:r>
              <a:rPr lang="en-US" sz="2000" b="1" dirty="0"/>
              <a:t>Europe</a:t>
            </a:r>
            <a:r>
              <a:rPr lang="en-US" sz="2000" dirty="0"/>
              <a:t>, </a:t>
            </a:r>
            <a:r>
              <a:rPr lang="en-US" sz="2000" b="1" dirty="0"/>
              <a:t>Lake Geneva </a:t>
            </a:r>
            <a:r>
              <a:rPr lang="en-US" sz="2000" dirty="0"/>
              <a:t>and at the foot of the </a:t>
            </a:r>
            <a:r>
              <a:rPr lang="en-US" sz="2000" b="1" dirty="0"/>
              <a:t>Alps</a:t>
            </a:r>
            <a:r>
              <a:rPr lang="en-US" sz="2000" dirty="0"/>
              <a:t> and </a:t>
            </a:r>
            <a:r>
              <a:rPr lang="en-US" sz="2000" b="1" dirty="0"/>
              <a:t>Mont-Blanc</a:t>
            </a:r>
            <a:r>
              <a:rPr lang="en-US" sz="2000" dirty="0"/>
              <a:t>. Its main campus brings together over 11,000 persons, students, researchers and staff in the same magical place. </a:t>
            </a:r>
            <a:endParaRPr lang="en-US" sz="1800" dirty="0"/>
          </a:p>
          <a:p>
            <a:pPr marL="0" lvl="1" indent="0">
              <a:buNone/>
            </a:pPr>
            <a:endParaRPr lang="en-US" dirty="0"/>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Rounded Rectangular Callout 4"/>
          <p:cNvSpPr/>
          <p:nvPr/>
        </p:nvSpPr>
        <p:spPr bwMode="auto">
          <a:xfrm>
            <a:off x="467023" y="2736676"/>
            <a:ext cx="1224136" cy="360040"/>
          </a:xfrm>
          <a:prstGeom prst="wedgeRoundRectCallout">
            <a:avLst>
              <a:gd name="adj1" fmla="val -33949"/>
              <a:gd name="adj2" fmla="val 732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2"/>
                </a:solidFill>
                <a:effectLst/>
                <a:latin typeface="Calibri" charset="0"/>
                <a:ea typeface="Calibri" charset="0"/>
                <a:cs typeface="Calibri" charset="0"/>
              </a:rPr>
              <a:t>organization</a:t>
            </a:r>
          </a:p>
        </p:txBody>
      </p:sp>
      <p:sp>
        <p:nvSpPr>
          <p:cNvPr id="6" name="Rounded Rectangular Callout 5"/>
          <p:cNvSpPr/>
          <p:nvPr/>
        </p:nvSpPr>
        <p:spPr bwMode="auto">
          <a:xfrm>
            <a:off x="4563728" y="2736676"/>
            <a:ext cx="1224136" cy="360040"/>
          </a:xfrm>
          <a:prstGeom prst="wedgeRoundRectCallout">
            <a:avLst>
              <a:gd name="adj1" fmla="val -33949"/>
              <a:gd name="adj2" fmla="val 732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2"/>
                </a:solidFill>
                <a:effectLst/>
                <a:latin typeface="Calibri" charset="0"/>
                <a:ea typeface="Calibri" charset="0"/>
                <a:cs typeface="Calibri" charset="0"/>
              </a:rPr>
              <a:t>organization</a:t>
            </a:r>
          </a:p>
        </p:txBody>
      </p:sp>
      <p:sp>
        <p:nvSpPr>
          <p:cNvPr id="7" name="Rounded Rectangular Callout 6"/>
          <p:cNvSpPr/>
          <p:nvPr/>
        </p:nvSpPr>
        <p:spPr bwMode="auto">
          <a:xfrm>
            <a:off x="3397183" y="3352441"/>
            <a:ext cx="1224136" cy="360040"/>
          </a:xfrm>
          <a:prstGeom prst="wedgeRoundRectCallout">
            <a:avLst>
              <a:gd name="adj1" fmla="val -33949"/>
              <a:gd name="adj2" fmla="val 732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err="1">
                <a:ln>
                  <a:noFill/>
                </a:ln>
                <a:solidFill>
                  <a:schemeClr val="tx2"/>
                </a:solidFill>
                <a:effectLst/>
                <a:latin typeface="Calibri" charset="0"/>
                <a:ea typeface="Calibri" charset="0"/>
                <a:cs typeface="Calibri" charset="0"/>
              </a:rPr>
              <a:t>georegion</a:t>
            </a:r>
            <a:endParaRPr kumimoji="0" lang="en-US" sz="1400" b="0" i="0" u="none" strike="noStrike" cap="none" normalizeH="0" baseline="0" dirty="0">
              <a:ln>
                <a:noFill/>
              </a:ln>
              <a:solidFill>
                <a:schemeClr val="tx2"/>
              </a:solidFill>
              <a:effectLst/>
              <a:latin typeface="Calibri" charset="0"/>
              <a:ea typeface="Calibri" charset="0"/>
              <a:cs typeface="Calibri" charset="0"/>
            </a:endParaRPr>
          </a:p>
        </p:txBody>
      </p:sp>
      <p:sp>
        <p:nvSpPr>
          <p:cNvPr id="8" name="Rounded Rectangular Callout 7"/>
          <p:cNvSpPr/>
          <p:nvPr/>
        </p:nvSpPr>
        <p:spPr bwMode="auto">
          <a:xfrm>
            <a:off x="426190" y="3651452"/>
            <a:ext cx="1224136" cy="360040"/>
          </a:xfrm>
          <a:prstGeom prst="wedgeRoundRectCallout">
            <a:avLst>
              <a:gd name="adj1" fmla="val -33949"/>
              <a:gd name="adj2" fmla="val 732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2"/>
                </a:solidFill>
                <a:effectLst/>
                <a:latin typeface="Calibri" charset="0"/>
                <a:ea typeface="Calibri" charset="0"/>
                <a:cs typeface="Calibri" charset="0"/>
              </a:rPr>
              <a:t>city</a:t>
            </a:r>
          </a:p>
        </p:txBody>
      </p:sp>
    </p:spTree>
    <p:extLst>
      <p:ext uri="{BB962C8B-B14F-4D97-AF65-F5344CB8AC3E}">
        <p14:creationId xmlns:p14="http://schemas.microsoft.com/office/powerpoint/2010/main" val="2053292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Entity Recognition (NER)</a:t>
            </a:r>
          </a:p>
        </p:txBody>
      </p:sp>
      <p:sp>
        <p:nvSpPr>
          <p:cNvPr id="3" name="Content Placeholder 2"/>
          <p:cNvSpPr>
            <a:spLocks noGrp="1"/>
          </p:cNvSpPr>
          <p:nvPr>
            <p:ph idx="1"/>
          </p:nvPr>
        </p:nvSpPr>
        <p:spPr/>
        <p:txBody>
          <a:bodyPr/>
          <a:lstStyle/>
          <a:p>
            <a:r>
              <a:rPr lang="en-US" dirty="0"/>
              <a:t>Uses of NER</a:t>
            </a:r>
          </a:p>
          <a:p>
            <a:pPr lvl="1"/>
            <a:r>
              <a:rPr lang="en-US" dirty="0"/>
              <a:t>Named entities can be indexed, linked, etc.</a:t>
            </a:r>
          </a:p>
          <a:p>
            <a:pPr lvl="1"/>
            <a:r>
              <a:rPr lang="en-US" dirty="0"/>
              <a:t>Sentiment can be attributed to companies or products</a:t>
            </a:r>
          </a:p>
          <a:p>
            <a:pPr lvl="1"/>
            <a:r>
              <a:rPr lang="en-US" dirty="0"/>
              <a:t>Information extraction can use named entities as anchors</a:t>
            </a:r>
          </a:p>
          <a:p>
            <a:endParaRPr lang="en-US" dirty="0"/>
          </a:p>
          <a:p>
            <a:r>
              <a:rPr lang="en-US" dirty="0"/>
              <a:t>Commercial tools available</a:t>
            </a:r>
          </a:p>
          <a:p>
            <a:pPr lvl="1"/>
            <a:r>
              <a:rPr lang="en-US" dirty="0"/>
              <a:t>Reuters</a:t>
            </a:r>
            <a:r>
              <a:rPr lang="en-US" altLang="ja-JP" dirty="0"/>
              <a:t>’ </a:t>
            </a:r>
            <a:r>
              <a:rPr lang="en-US" altLang="ja-JP" dirty="0" err="1"/>
              <a:t>OpenCalais</a:t>
            </a:r>
            <a:r>
              <a:rPr lang="en-US" altLang="ja-JP" dirty="0"/>
              <a:t>, </a:t>
            </a:r>
            <a:r>
              <a:rPr lang="en-US" altLang="ja-JP" dirty="0" err="1"/>
              <a:t>AlchemyAPI</a:t>
            </a:r>
            <a:r>
              <a:rPr lang="en-US" altLang="ja-JP" dirty="0"/>
              <a:t> (now IBM)</a:t>
            </a:r>
          </a:p>
          <a:p>
            <a:pPr lvl="1"/>
            <a:r>
              <a:rPr lang="en-US" dirty="0"/>
              <a:t>Python libraries: NLTK NER, Spacy</a:t>
            </a:r>
          </a:p>
          <a:p>
            <a:pPr lvl="1"/>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568439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NER as Sequence Labelling Task</a:t>
            </a:r>
          </a:p>
        </p:txBody>
      </p:sp>
      <p:sp>
        <p:nvSpPr>
          <p:cNvPr id="3" name="Content Placeholder 2"/>
          <p:cNvSpPr>
            <a:spLocks noGrp="1"/>
          </p:cNvSpPr>
          <p:nvPr>
            <p:ph idx="1"/>
          </p:nvPr>
        </p:nvSpPr>
        <p:spPr>
          <a:xfrm>
            <a:off x="233048" y="1549485"/>
            <a:ext cx="11035175" cy="5809192"/>
          </a:xfrm>
        </p:spPr>
        <p:txBody>
          <a:bodyPr/>
          <a:lstStyle/>
          <a:p>
            <a:r>
              <a:rPr lang="en-US" sz="3200" dirty="0"/>
              <a:t>Sequence of tags, indicating whether a word is inside (I) or outside of an entity (O)</a:t>
            </a:r>
          </a:p>
          <a:p>
            <a:endParaRPr lang="en-US" sz="3200" dirty="0"/>
          </a:p>
          <a:p>
            <a:r>
              <a:rPr lang="en-US" sz="3200" dirty="0"/>
              <a:t>The occurrences of entities (can be) typed</a:t>
            </a:r>
            <a:endParaRPr lang="en-US" sz="3600" dirty="0"/>
          </a:p>
          <a:p>
            <a:endParaRPr lang="en-US" sz="3200" b="1" dirty="0"/>
          </a:p>
          <a:p>
            <a:r>
              <a:rPr lang="en-US" sz="3200" b="1" dirty="0"/>
              <a:t>EPFL</a:t>
            </a:r>
            <a:r>
              <a:rPr lang="en-US" sz="3200" dirty="0"/>
              <a:t> is located in </a:t>
            </a:r>
            <a:r>
              <a:rPr lang="en-US" sz="3200" b="1" dirty="0"/>
              <a:t>Lausanne</a:t>
            </a:r>
            <a:r>
              <a:rPr lang="en-US" sz="3200" dirty="0"/>
              <a:t> in </a:t>
            </a:r>
            <a:r>
              <a:rPr lang="en-US" sz="3200" b="1" dirty="0"/>
              <a:t>Switzerland </a:t>
            </a:r>
            <a:r>
              <a:rPr lang="en-US" sz="3200" dirty="0"/>
              <a:t>,</a:t>
            </a:r>
            <a:r>
              <a:rPr lang="en-US" sz="3200" b="1" dirty="0"/>
              <a:t> </a:t>
            </a:r>
            <a:r>
              <a:rPr lang="en-US" sz="3200" dirty="0"/>
              <a:t>next to </a:t>
            </a:r>
            <a:r>
              <a:rPr lang="en-US" sz="3200" b="1" dirty="0"/>
              <a:t>Lake Geneva</a:t>
            </a:r>
            <a:endParaRPr lang="en-US" sz="3200" dirty="0"/>
          </a:p>
          <a:p>
            <a:r>
              <a:rPr lang="en-US" sz="3200" dirty="0"/>
              <a:t>   I      O       O      O       I            O          I          O    O    O    I           I</a:t>
            </a:r>
          </a:p>
          <a:p>
            <a:r>
              <a:rPr lang="en-US" sz="3200" dirty="0"/>
              <a:t>ORG                            GEO                  GEO                        GEO     GEO</a:t>
            </a:r>
          </a:p>
          <a:p>
            <a:endParaRPr lang="en-US" sz="3200" dirty="0"/>
          </a:p>
          <a:p>
            <a:r>
              <a:rPr lang="en-US" sz="3200" dirty="0"/>
              <a:t>A classification problem!</a:t>
            </a:r>
          </a:p>
          <a:p>
            <a:endParaRPr lang="en-US" sz="32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909832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bwMode="auto">
          <a:xfrm>
            <a:off x="6011639" y="2160612"/>
            <a:ext cx="864096" cy="576064"/>
          </a:xfrm>
          <a:prstGeom prst="ellipse">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2" name="Title 1"/>
          <p:cNvSpPr>
            <a:spLocks noGrp="1"/>
          </p:cNvSpPr>
          <p:nvPr>
            <p:ph type="title"/>
          </p:nvPr>
        </p:nvSpPr>
        <p:spPr/>
        <p:txBody>
          <a:bodyPr/>
          <a:lstStyle/>
          <a:p>
            <a:r>
              <a:rPr lang="en-US" dirty="0"/>
              <a:t>NER as Classification Task</a:t>
            </a:r>
          </a:p>
        </p:txBody>
      </p:sp>
      <p:sp>
        <p:nvSpPr>
          <p:cNvPr id="3" name="Content Placeholder 2"/>
          <p:cNvSpPr>
            <a:spLocks noGrp="1"/>
          </p:cNvSpPr>
          <p:nvPr>
            <p:ph idx="1"/>
          </p:nvPr>
        </p:nvSpPr>
        <p:spPr>
          <a:xfrm>
            <a:off x="233048" y="1549485"/>
            <a:ext cx="10963167" cy="5809192"/>
          </a:xfrm>
        </p:spPr>
        <p:txBody>
          <a:bodyPr/>
          <a:lstStyle/>
          <a:p>
            <a:r>
              <a:rPr lang="en-US" sz="3200" b="1" dirty="0"/>
              <a:t>EPFL</a:t>
            </a:r>
            <a:r>
              <a:rPr lang="en-US" sz="3200" dirty="0"/>
              <a:t> is located in </a:t>
            </a:r>
            <a:r>
              <a:rPr lang="en-US" sz="3200" b="1" dirty="0"/>
              <a:t>Lausanne</a:t>
            </a:r>
            <a:r>
              <a:rPr lang="en-US" sz="3200" dirty="0"/>
              <a:t> in </a:t>
            </a:r>
            <a:r>
              <a:rPr lang="en-US" sz="3200" b="1" dirty="0"/>
              <a:t>Switzerland </a:t>
            </a:r>
            <a:r>
              <a:rPr lang="en-US" sz="3200" dirty="0"/>
              <a:t>,</a:t>
            </a:r>
            <a:r>
              <a:rPr lang="en-US" sz="3200" b="1" dirty="0"/>
              <a:t> </a:t>
            </a:r>
            <a:r>
              <a:rPr lang="en-US" sz="3200" dirty="0"/>
              <a:t>next to </a:t>
            </a:r>
            <a:r>
              <a:rPr lang="en-US" sz="3200" b="1" dirty="0"/>
              <a:t>Lake Geneva</a:t>
            </a:r>
          </a:p>
          <a:p>
            <a:r>
              <a:rPr lang="en-US" sz="3200" dirty="0"/>
              <a:t> I      O       O      O       I            O             I</a:t>
            </a:r>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6" name="Rectangle 5"/>
          <p:cNvSpPr/>
          <p:nvPr/>
        </p:nvSpPr>
        <p:spPr bwMode="auto">
          <a:xfrm>
            <a:off x="3203327" y="1584548"/>
            <a:ext cx="1728192"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7" name="Rectangle 6"/>
          <p:cNvSpPr/>
          <p:nvPr/>
        </p:nvSpPr>
        <p:spPr bwMode="auto">
          <a:xfrm>
            <a:off x="4931519" y="1584548"/>
            <a:ext cx="360040"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8" name="Rectangle 7"/>
          <p:cNvSpPr/>
          <p:nvPr/>
        </p:nvSpPr>
        <p:spPr bwMode="auto">
          <a:xfrm>
            <a:off x="5291559" y="1584548"/>
            <a:ext cx="2088232"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9" name="Rectangle 8"/>
          <p:cNvSpPr/>
          <p:nvPr/>
        </p:nvSpPr>
        <p:spPr bwMode="auto">
          <a:xfrm>
            <a:off x="7379791" y="1584548"/>
            <a:ext cx="216024"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0" name="Rectangle 9"/>
          <p:cNvSpPr/>
          <p:nvPr/>
        </p:nvSpPr>
        <p:spPr bwMode="auto">
          <a:xfrm>
            <a:off x="7595815" y="1584548"/>
            <a:ext cx="792088"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1" name="Rectangle 10"/>
          <p:cNvSpPr/>
          <p:nvPr/>
        </p:nvSpPr>
        <p:spPr bwMode="auto">
          <a:xfrm>
            <a:off x="3203327" y="2160612"/>
            <a:ext cx="1728192"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2" name="Rectangle 11"/>
          <p:cNvSpPr/>
          <p:nvPr/>
        </p:nvSpPr>
        <p:spPr bwMode="auto">
          <a:xfrm>
            <a:off x="4932778" y="2160612"/>
            <a:ext cx="358781"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4" name="Bent Arrow 13"/>
          <p:cNvSpPr/>
          <p:nvPr/>
        </p:nvSpPr>
        <p:spPr bwMode="auto">
          <a:xfrm rot="10800000" flipH="1">
            <a:off x="3779391" y="3211472"/>
            <a:ext cx="1152128" cy="1800200"/>
          </a:xfrm>
          <a:prstGeom prst="bentArrow">
            <a:avLst/>
          </a:prstGeom>
          <a:solidFill>
            <a:srgbClr val="D2D2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5" name="Rounded Rectangle 14"/>
          <p:cNvSpPr/>
          <p:nvPr/>
        </p:nvSpPr>
        <p:spPr bwMode="auto">
          <a:xfrm>
            <a:off x="5435575" y="3960812"/>
            <a:ext cx="2052228" cy="1440160"/>
          </a:xfrm>
          <a:prstGeom prst="roundRect">
            <a:avLst/>
          </a:prstGeom>
          <a:solidFill>
            <a:srgbClr val="D2D2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a:ln>
                  <a:noFill/>
                </a:ln>
                <a:solidFill>
                  <a:schemeClr val="tx2"/>
                </a:solidFill>
                <a:effectLst/>
                <a:latin typeface="Calibri" charset="0"/>
                <a:ea typeface="Calibri" charset="0"/>
                <a:cs typeface="Calibri" charset="0"/>
              </a:rPr>
              <a:t>Classifier</a:t>
            </a:r>
          </a:p>
        </p:txBody>
      </p:sp>
      <p:sp>
        <p:nvSpPr>
          <p:cNvPr id="16" name="Up Arrow 15"/>
          <p:cNvSpPr/>
          <p:nvPr/>
        </p:nvSpPr>
        <p:spPr bwMode="auto">
          <a:xfrm>
            <a:off x="6191659" y="2736676"/>
            <a:ext cx="540060" cy="976999"/>
          </a:xfrm>
          <a:prstGeom prst="upArrow">
            <a:avLst/>
          </a:prstGeom>
          <a:solidFill>
            <a:srgbClr val="D2D2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7" name="TextBox 16"/>
          <p:cNvSpPr txBox="1"/>
          <p:nvPr/>
        </p:nvSpPr>
        <p:spPr>
          <a:xfrm>
            <a:off x="266675" y="3626677"/>
            <a:ext cx="3413242" cy="1384995"/>
          </a:xfrm>
          <a:prstGeom prst="rect">
            <a:avLst/>
          </a:prstGeom>
          <a:noFill/>
        </p:spPr>
        <p:txBody>
          <a:bodyPr wrap="none" rtlCol="0">
            <a:spAutoFit/>
          </a:bodyPr>
          <a:lstStyle/>
          <a:p>
            <a:pPr algn="l"/>
            <a:r>
              <a:rPr lang="en-US" sz="2800" dirty="0">
                <a:latin typeface="Calibri" charset="0"/>
                <a:ea typeface="Calibri" charset="0"/>
                <a:cs typeface="Calibri" charset="0"/>
              </a:rPr>
              <a:t>Features:</a:t>
            </a:r>
          </a:p>
          <a:p>
            <a:pPr marL="457200" indent="-457200" algn="l">
              <a:buFont typeface="Arial" charset="0"/>
              <a:buChar char="•"/>
            </a:pPr>
            <a:r>
              <a:rPr lang="en-US" sz="2800" dirty="0">
                <a:latin typeface="Calibri" charset="0"/>
                <a:ea typeface="Calibri" charset="0"/>
                <a:cs typeface="Calibri" charset="0"/>
              </a:rPr>
              <a:t>Neighboring words</a:t>
            </a:r>
          </a:p>
          <a:p>
            <a:pPr marL="457200" indent="-457200" algn="l">
              <a:buFont typeface="Arial" charset="0"/>
              <a:buChar char="•"/>
            </a:pPr>
            <a:r>
              <a:rPr lang="en-US" sz="2800" dirty="0">
                <a:latin typeface="Calibri" charset="0"/>
                <a:ea typeface="Calibri" charset="0"/>
                <a:cs typeface="Calibri" charset="0"/>
              </a:rPr>
              <a:t>Preceding labels</a:t>
            </a:r>
          </a:p>
        </p:txBody>
      </p:sp>
      <p:sp>
        <p:nvSpPr>
          <p:cNvPr id="18" name="TextBox 17"/>
          <p:cNvSpPr txBox="1"/>
          <p:nvPr/>
        </p:nvSpPr>
        <p:spPr>
          <a:xfrm>
            <a:off x="7487803" y="3018887"/>
            <a:ext cx="3126049" cy="523220"/>
          </a:xfrm>
          <a:prstGeom prst="rect">
            <a:avLst/>
          </a:prstGeom>
          <a:noFill/>
        </p:spPr>
        <p:txBody>
          <a:bodyPr wrap="none" rtlCol="0">
            <a:spAutoFit/>
          </a:bodyPr>
          <a:lstStyle/>
          <a:p>
            <a:pPr algn="l"/>
            <a:r>
              <a:rPr lang="en-US" sz="2800" dirty="0">
                <a:latin typeface="Calibri" charset="0"/>
                <a:ea typeface="Calibri" charset="0"/>
                <a:cs typeface="Calibri" charset="0"/>
              </a:rPr>
              <a:t>Next </a:t>
            </a:r>
            <a:r>
              <a:rPr lang="en-US" sz="2800">
                <a:latin typeface="Calibri" charset="0"/>
                <a:ea typeface="Calibri" charset="0"/>
                <a:cs typeface="Calibri" charset="0"/>
              </a:rPr>
              <a:t>predicted label</a:t>
            </a:r>
            <a:endParaRPr lang="en-US" sz="2800" dirty="0">
              <a:latin typeface="Calibri" charset="0"/>
              <a:ea typeface="Calibri" charset="0"/>
              <a:cs typeface="Calibri" charset="0"/>
            </a:endParaRPr>
          </a:p>
        </p:txBody>
      </p:sp>
      <p:sp>
        <p:nvSpPr>
          <p:cNvPr id="19" name="TextBox 18"/>
          <p:cNvSpPr txBox="1"/>
          <p:nvPr/>
        </p:nvSpPr>
        <p:spPr>
          <a:xfrm>
            <a:off x="4120823" y="5661954"/>
            <a:ext cx="4133824" cy="523220"/>
          </a:xfrm>
          <a:prstGeom prst="rect">
            <a:avLst/>
          </a:prstGeom>
          <a:noFill/>
        </p:spPr>
        <p:txBody>
          <a:bodyPr wrap="none" rtlCol="0">
            <a:spAutoFit/>
          </a:bodyPr>
          <a:lstStyle/>
          <a:p>
            <a:pPr algn="l"/>
            <a:r>
              <a:rPr lang="en-US" sz="2800" dirty="0">
                <a:latin typeface="Calibri" charset="0"/>
                <a:ea typeface="Calibri" charset="0"/>
                <a:cs typeface="Calibri" charset="0"/>
              </a:rPr>
              <a:t>Naïve Bayes, HMM, CRF, …</a:t>
            </a:r>
          </a:p>
        </p:txBody>
      </p:sp>
    </p:spTree>
    <p:extLst>
      <p:ext uri="{BB962C8B-B14F-4D97-AF65-F5344CB8AC3E}">
        <p14:creationId xmlns:p14="http://schemas.microsoft.com/office/powerpoint/2010/main" val="1589877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used in NER</a:t>
            </a:r>
          </a:p>
        </p:txBody>
      </p:sp>
      <p:sp>
        <p:nvSpPr>
          <p:cNvPr id="3" name="Content Placeholder 2"/>
          <p:cNvSpPr>
            <a:spLocks noGrp="1"/>
          </p:cNvSpPr>
          <p:nvPr>
            <p:ph idx="1"/>
          </p:nvPr>
        </p:nvSpPr>
        <p:spPr/>
        <p:txBody>
          <a:bodyPr/>
          <a:lstStyle/>
          <a:p>
            <a:r>
              <a:rPr lang="en-US" sz="2800" b="1" dirty="0"/>
              <a:t>EPFL</a:t>
            </a:r>
            <a:r>
              <a:rPr lang="en-US" sz="2800" dirty="0"/>
              <a:t> is located in </a:t>
            </a:r>
            <a:r>
              <a:rPr lang="en-US" sz="2800" b="1" dirty="0"/>
              <a:t>Lausanne</a:t>
            </a:r>
            <a:r>
              <a:rPr lang="en-US" sz="2800" dirty="0"/>
              <a:t> in </a:t>
            </a:r>
            <a:r>
              <a:rPr lang="en-US" sz="2800" b="1" dirty="0"/>
              <a:t>Switzerland </a:t>
            </a:r>
            <a:r>
              <a:rPr lang="en-US" sz="2800" dirty="0"/>
              <a:t>,</a:t>
            </a:r>
            <a:r>
              <a:rPr lang="en-US" sz="2800" b="1" dirty="0"/>
              <a:t> </a:t>
            </a:r>
            <a:r>
              <a:rPr lang="en-US" sz="2800" dirty="0"/>
              <a:t>next to </a:t>
            </a:r>
            <a:r>
              <a:rPr lang="en-US" sz="2800" b="1" dirty="0"/>
              <a:t>Lake Geneva</a:t>
            </a:r>
            <a:endParaRPr lang="en-US" sz="2800" dirty="0"/>
          </a:p>
          <a:p>
            <a:endParaRPr lang="en-US" sz="3200" dirty="0"/>
          </a:p>
          <a:p>
            <a:r>
              <a:rPr lang="en-US" sz="3200" dirty="0"/>
              <a:t>Features of “Lausanne”:</a:t>
            </a:r>
          </a:p>
          <a:p>
            <a:endParaRPr lang="en-US" sz="3200" dirty="0"/>
          </a:p>
          <a:p>
            <a:r>
              <a:rPr lang="en-US" sz="3200" dirty="0"/>
              <a:t>Word and neighboring words: 	Lausanne, in</a:t>
            </a:r>
          </a:p>
          <a:p>
            <a:r>
              <a:rPr lang="en-US" sz="3200" dirty="0"/>
              <a:t>Part-of-speech tags (POS): 		POS(Lausanne) = NN</a:t>
            </a:r>
          </a:p>
          <a:p>
            <a:r>
              <a:rPr lang="en-US" sz="3200" dirty="0"/>
              <a:t>Prefixes and Suffixes: 			prefix(Lausanne, 3) = Lau</a:t>
            </a:r>
          </a:p>
          <a:p>
            <a:r>
              <a:rPr lang="en-US" sz="3200" dirty="0"/>
              <a:t>Word shape: 				WS(Lausanne) = </a:t>
            </a:r>
            <a:r>
              <a:rPr lang="en-US" sz="3200" dirty="0" err="1"/>
              <a:t>Xxxxxxxx</a:t>
            </a:r>
            <a:endParaRPr lang="en-US" sz="3200" dirty="0"/>
          </a:p>
          <a:p>
            <a:r>
              <a:rPr lang="en-US" sz="3200" dirty="0"/>
              <a:t>Short </a:t>
            </a:r>
            <a:r>
              <a:rPr lang="en-US" sz="3200" dirty="0" err="1"/>
              <a:t>wordshape</a:t>
            </a:r>
            <a:r>
              <a:rPr lang="en-US" sz="3200" dirty="0"/>
              <a:t>: 			SWS(Lausanne) = Xx</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782623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Populating Knowledge Bases</a:t>
            </a:r>
          </a:p>
        </p:txBody>
      </p:sp>
      <p:sp>
        <p:nvSpPr>
          <p:cNvPr id="3" name="Content Placeholder 2"/>
          <p:cNvSpPr>
            <a:spLocks noGrp="1"/>
          </p:cNvSpPr>
          <p:nvPr>
            <p:ph idx="1"/>
          </p:nvPr>
        </p:nvSpPr>
        <p:spPr/>
        <p:txBody>
          <a:bodyPr/>
          <a:lstStyle/>
          <a:p>
            <a:r>
              <a:rPr lang="en-US" dirty="0"/>
              <a:t>Manual creation of knowledge bases is expensive</a:t>
            </a:r>
          </a:p>
          <a:p>
            <a:pPr algn="ctr"/>
            <a:r>
              <a:rPr lang="en-US" dirty="0"/>
              <a:t>Can we produce such knowledge automatically?</a:t>
            </a:r>
          </a:p>
          <a:p>
            <a:endParaRPr lang="en-US" dirty="0"/>
          </a:p>
          <a:p>
            <a:r>
              <a:rPr lang="en-US" b="1" dirty="0"/>
              <a:t>Idea: </a:t>
            </a:r>
            <a:r>
              <a:rPr lang="en-US" dirty="0"/>
              <a:t>Extract knowledge from documents</a:t>
            </a:r>
          </a:p>
          <a:p>
            <a:r>
              <a:rPr lang="en-US" b="1" dirty="0"/>
              <a:t>Challenge: </a:t>
            </a:r>
            <a:r>
              <a:rPr lang="en-US" dirty="0"/>
              <a:t>Knowledge is encoded in natural language</a:t>
            </a:r>
          </a:p>
          <a:p>
            <a:endParaRPr lang="en-US" dirty="0"/>
          </a:p>
          <a:p>
            <a:r>
              <a:rPr lang="en-US" dirty="0"/>
              <a:t>Objectives</a:t>
            </a:r>
          </a:p>
          <a:p>
            <a:pPr marL="457200" indent="-457200">
              <a:buFont typeface="Arial" charset="0"/>
              <a:buChar char="•"/>
            </a:pPr>
            <a:r>
              <a:rPr lang="en-US" dirty="0"/>
              <a:t>Automated or accelerated </a:t>
            </a:r>
            <a:r>
              <a:rPr lang="en-US" u="sng" dirty="0"/>
              <a:t>creation of knowledge bases</a:t>
            </a:r>
          </a:p>
          <a:p>
            <a:pPr marL="457200" indent="-457200">
              <a:buFont typeface="Arial" charset="0"/>
              <a:buChar char="•"/>
            </a:pPr>
            <a:r>
              <a:rPr lang="en-US" dirty="0"/>
              <a:t>Support for </a:t>
            </a:r>
            <a:r>
              <a:rPr lang="en-US" u="sng" dirty="0"/>
              <a:t>structured search on documents</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433062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7465D-DCE0-6143-9F48-75E34F72C86F}"/>
              </a:ext>
            </a:extLst>
          </p:cNvPr>
          <p:cNvSpPr>
            <a:spLocks noGrp="1"/>
          </p:cNvSpPr>
          <p:nvPr>
            <p:ph type="title"/>
          </p:nvPr>
        </p:nvSpPr>
        <p:spPr/>
        <p:txBody>
          <a:bodyPr/>
          <a:lstStyle/>
          <a:p>
            <a:r>
              <a:rPr lang="en-US"/>
              <a:t>Exploiting Context</a:t>
            </a:r>
          </a:p>
        </p:txBody>
      </p:sp>
      <p:sp>
        <p:nvSpPr>
          <p:cNvPr id="3" name="Content Placeholder 2">
            <a:extLst>
              <a:ext uri="{FF2B5EF4-FFF2-40B4-BE49-F238E27FC236}">
                <a16:creationId xmlns:a16="http://schemas.microsoft.com/office/drawing/2014/main" id="{98A385E8-D17B-CF4A-A910-8815134B3A20}"/>
              </a:ext>
            </a:extLst>
          </p:cNvPr>
          <p:cNvSpPr>
            <a:spLocks noGrp="1"/>
          </p:cNvSpPr>
          <p:nvPr>
            <p:ph idx="1"/>
          </p:nvPr>
        </p:nvSpPr>
        <p:spPr/>
        <p:txBody>
          <a:bodyPr/>
          <a:lstStyle/>
          <a:p>
            <a:r>
              <a:rPr lang="en-US"/>
              <a:t>When deciding the entity type exclusively on local context, important information may be missed </a:t>
            </a:r>
          </a:p>
          <a:p>
            <a:pPr lvl="1"/>
            <a:r>
              <a:rPr lang="en-GB"/>
              <a:t>The release of </a:t>
            </a:r>
            <a:r>
              <a:rPr lang="en-GB" i="1"/>
              <a:t>Harry Potter and the Philosopher's Stone</a:t>
            </a:r>
            <a:r>
              <a:rPr lang="en-GB"/>
              <a:t> in </a:t>
            </a:r>
            <a:r>
              <a:rPr lang="en-GB" u="sng"/>
              <a:t>2001 was </a:t>
            </a:r>
            <a:r>
              <a:rPr lang="en-GB" b="1" u="sng"/>
              <a:t>Watson's</a:t>
            </a:r>
            <a:r>
              <a:rPr lang="en-GB" u="sng"/>
              <a:t> </a:t>
            </a:r>
            <a:r>
              <a:rPr lang="en-GB">
                <a:solidFill>
                  <a:schemeClr val="bg1">
                    <a:lumMod val="85000"/>
                  </a:schemeClr>
                </a:solidFill>
              </a:rPr>
              <a:t>debut screen performance</a:t>
            </a:r>
            <a:r>
              <a:rPr lang="en-GB"/>
              <a:t>.</a:t>
            </a:r>
          </a:p>
          <a:p>
            <a:pPr lvl="1"/>
            <a:r>
              <a:rPr lang="en-GB"/>
              <a:t>Although the system is primarily an </a:t>
            </a:r>
            <a:r>
              <a:rPr lang="en-GB" u="sng"/>
              <a:t>IBM effort, </a:t>
            </a:r>
            <a:r>
              <a:rPr lang="en-GB" b="1" u="sng"/>
              <a:t>Watson's</a:t>
            </a:r>
            <a:r>
              <a:rPr lang="en-GB" u="sng"/>
              <a:t> </a:t>
            </a:r>
            <a:r>
              <a:rPr lang="en-GB">
                <a:solidFill>
                  <a:schemeClr val="bg1">
                    <a:lumMod val="85000"/>
                  </a:schemeClr>
                </a:solidFill>
              </a:rPr>
              <a:t>development involved faculty and graduate students</a:t>
            </a:r>
            <a:endParaRPr lang="en-US"/>
          </a:p>
          <a:p>
            <a:endParaRPr lang="en-US"/>
          </a:p>
          <a:p>
            <a:r>
              <a:rPr lang="en-US"/>
              <a:t>Idea: consider a model that takes into the account the sequential structure of language and exploits sentence context</a:t>
            </a:r>
          </a:p>
        </p:txBody>
      </p:sp>
      <p:sp>
        <p:nvSpPr>
          <p:cNvPr id="4" name="Footer Placeholder 3">
            <a:extLst>
              <a:ext uri="{FF2B5EF4-FFF2-40B4-BE49-F238E27FC236}">
                <a16:creationId xmlns:a16="http://schemas.microsoft.com/office/drawing/2014/main" id="{DD4C7D95-2B0E-6145-84A7-4188659F6E93}"/>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658188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Probabilistic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Sequence of words (known): W = (w</a:t>
                </a:r>
                <a:r>
                  <a:rPr lang="en-US" baseline="-25000" dirty="0"/>
                  <a:t>1</a:t>
                </a:r>
                <a:r>
                  <a:rPr lang="en-US" dirty="0"/>
                  <a:t>, w</a:t>
                </a:r>
                <a:r>
                  <a:rPr lang="en-US" baseline="-25000" dirty="0"/>
                  <a:t>2</a:t>
                </a:r>
                <a:r>
                  <a:rPr lang="en-US" dirty="0"/>
                  <a:t>, w</a:t>
                </a:r>
                <a:r>
                  <a:rPr lang="en-US" baseline="-25000" dirty="0"/>
                  <a:t>3</a:t>
                </a:r>
                <a:r>
                  <a:rPr lang="en-US" dirty="0"/>
                  <a:t>, …, </a:t>
                </a:r>
                <a:r>
                  <a:rPr lang="en-US" dirty="0" err="1"/>
                  <a:t>w</a:t>
                </a:r>
                <a:r>
                  <a:rPr lang="en-US" baseline="-25000" dirty="0" err="1"/>
                  <a:t>n</a:t>
                </a:r>
                <a:r>
                  <a:rPr lang="en-US" dirty="0"/>
                  <a:t>)</a:t>
                </a:r>
              </a:p>
              <a:p>
                <a:r>
                  <a:rPr lang="en-US" dirty="0"/>
                  <a:t>Sequence of labels (unknown): E = (e</a:t>
                </a:r>
                <a:r>
                  <a:rPr lang="en-US" baseline="-25000" dirty="0"/>
                  <a:t>1</a:t>
                </a:r>
                <a:r>
                  <a:rPr lang="en-US" dirty="0"/>
                  <a:t>, e</a:t>
                </a:r>
                <a:r>
                  <a:rPr lang="en-US" baseline="-25000" dirty="0"/>
                  <a:t>2</a:t>
                </a:r>
                <a:r>
                  <a:rPr lang="en-US" dirty="0"/>
                  <a:t>, e</a:t>
                </a:r>
                <a:r>
                  <a:rPr lang="en-US" baseline="-25000" dirty="0"/>
                  <a:t>3</a:t>
                </a:r>
                <a:r>
                  <a:rPr lang="en-US" dirty="0"/>
                  <a:t>, …, </a:t>
                </a:r>
                <a:r>
                  <a:rPr lang="en-US" dirty="0" err="1"/>
                  <a:t>e</a:t>
                </a:r>
                <a:r>
                  <a:rPr lang="en-US" baseline="-25000" dirty="0" err="1"/>
                  <a:t>n</a:t>
                </a:r>
                <a:r>
                  <a:rPr lang="en-US" dirty="0"/>
                  <a:t>)</a:t>
                </a:r>
                <a:br>
                  <a:rPr lang="en-US" dirty="0"/>
                </a:br>
                <a:endParaRPr lang="en-US" dirty="0"/>
              </a:p>
              <a:p>
                <a:r>
                  <a:rPr lang="en-US" dirty="0"/>
                  <a:t>Assume the text is produced by a probabilistic process: </a:t>
                </a:r>
              </a:p>
              <a:p>
                <a:pPr/>
                <a14:m>
                  <m:oMathPara xmlns:m="http://schemas.openxmlformats.org/officeDocument/2006/math">
                    <m:oMathParaPr>
                      <m:jc m:val="centerGroup"/>
                    </m:oMathParaPr>
                    <m:oMath xmlns:m="http://schemas.openxmlformats.org/officeDocument/2006/math">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oMath>
                  </m:oMathPara>
                </a14:m>
                <a:endParaRPr lang="en-US" dirty="0"/>
              </a:p>
              <a:p>
                <a:r>
                  <a:rPr lang="en-US" dirty="0"/>
                  <a:t>Find the most probable model</a:t>
                </a:r>
              </a:p>
              <a:p>
                <a:pPr/>
                <a14:m>
                  <m:oMathPara xmlns:m="http://schemas.openxmlformats.org/officeDocument/2006/math">
                    <m:oMathParaPr>
                      <m:jc m:val="centerGroup"/>
                    </m:oMathParaPr>
                    <m:oMath xmlns:m="http://schemas.openxmlformats.org/officeDocument/2006/math">
                      <m:func>
                        <m:funcPr>
                          <m:ctrlPr>
                            <a:rPr lang="fr-CH" b="0" i="1" smtClean="0">
                              <a:latin typeface="Cambria Math" panose="02040503050406030204" pitchFamily="18" charset="0"/>
                            </a:rPr>
                          </m:ctrlPr>
                        </m:funcPr>
                        <m:fName>
                          <m:limLow>
                            <m:limLowPr>
                              <m:ctrlPr>
                                <a:rPr lang="fr-CH" b="0" i="1" smtClean="0">
                                  <a:latin typeface="Cambria Math" panose="02040503050406030204" pitchFamily="18" charset="0"/>
                                </a:rPr>
                              </m:ctrlPr>
                            </m:limLowPr>
                            <m:e>
                              <m:r>
                                <m:rPr>
                                  <m:sty m:val="p"/>
                                </m:rPr>
                                <a:rPr lang="fr-CH" b="0" i="0" smtClean="0">
                                  <a:latin typeface="Cambria Math" charset="0"/>
                                </a:rPr>
                                <m:t>argmax</m:t>
                              </m:r>
                            </m:e>
                            <m:lim>
                              <m:r>
                                <a:rPr lang="fr-CH" b="0" i="1" smtClean="0">
                                  <a:latin typeface="Cambria Math" charset="0"/>
                                </a:rPr>
                                <m:t>𝐸</m:t>
                              </m:r>
                            </m:lim>
                          </m:limLow>
                        </m:fName>
                        <m:e>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e>
                      </m:func>
                    </m:oMath>
                  </m:oMathPara>
                </a14:m>
                <a:endParaRPr lang="en-US" dirty="0"/>
              </a:p>
              <a:p>
                <a:r>
                  <a:rPr lang="en-US" dirty="0"/>
                  <a:t>Bayes Law</a:t>
                </a:r>
              </a:p>
              <a:p>
                <a:pPr algn="ctr"/>
                <a14:m>
                  <m:oMath xmlns:m="http://schemas.openxmlformats.org/officeDocument/2006/math">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fName>
                      <m:e>
                        <m:r>
                          <a:rPr lang="fr-CH" i="1">
                            <a:latin typeface="Cambria Math" charset="0"/>
                          </a:rPr>
                          <m:t>𝑃</m:t>
                        </m:r>
                        <m:r>
                          <a:rPr lang="fr-CH" i="1">
                            <a:latin typeface="Cambria Math" charset="0"/>
                          </a:rPr>
                          <m:t>(</m:t>
                        </m:r>
                        <m:r>
                          <a:rPr lang="fr-CH" i="1">
                            <a:latin typeface="Cambria Math" charset="0"/>
                          </a:rPr>
                          <m:t>𝐸</m:t>
                        </m:r>
                        <m:r>
                          <a:rPr lang="fr-CH" i="1">
                            <a:latin typeface="Cambria Math" charset="0"/>
                          </a:rPr>
                          <m:t>|</m:t>
                        </m:r>
                        <m:r>
                          <a:rPr lang="fr-CH" i="1">
                            <a:latin typeface="Cambria Math" charset="0"/>
                          </a:rPr>
                          <m:t>𝑊</m:t>
                        </m:r>
                        <m:r>
                          <a:rPr lang="fr-CH" i="1">
                            <a:latin typeface="Cambria Math" charset="0"/>
                          </a:rPr>
                          <m:t>)</m:t>
                        </m:r>
                      </m:e>
                    </m:func>
                    <m:r>
                      <a:rPr lang="fr-CH" i="1">
                        <a:latin typeface="Cambria Math" charset="0"/>
                      </a:rPr>
                      <m:t> </m:t>
                    </m:r>
                  </m:oMath>
                </a14:m>
                <a:r>
                  <a:rPr lang="en-US" dirty="0"/>
                  <a:t>=</a:t>
                </a:r>
                <a:r>
                  <a:rPr lang="fr-CH" dirty="0"/>
                  <a:t> </a:t>
                </a:r>
                <a14:m>
                  <m:oMath xmlns:m="http://schemas.openxmlformats.org/officeDocument/2006/math">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fName>
                      <m:e>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i="1">
                            <a:latin typeface="Cambria Math" charset="0"/>
                          </a:rPr>
                          <m:t>𝑃</m:t>
                        </m:r>
                        <m:r>
                          <a:rPr lang="fr-CH" i="1">
                            <a:latin typeface="Cambria Math" charset="0"/>
                          </a:rPr>
                          <m:t>(</m:t>
                        </m:r>
                        <m:r>
                          <a:rPr lang="fr-CH" b="0" i="1" smtClean="0">
                            <a:latin typeface="Cambria Math" charset="0"/>
                          </a:rPr>
                          <m:t>𝑊</m:t>
                        </m:r>
                        <m:r>
                          <a:rPr lang="fr-CH" i="1">
                            <a:latin typeface="Cambria Math" charset="0"/>
                          </a:rPr>
                          <m:t>|</m:t>
                        </m:r>
                        <m:r>
                          <a:rPr lang="fr-CH" b="0" i="1" smtClean="0">
                            <a:latin typeface="Cambria Math" charset="0"/>
                          </a:rPr>
                          <m:t>𝐸</m:t>
                        </m:r>
                        <m:r>
                          <a:rPr lang="fr-CH" i="1">
                            <a:latin typeface="Cambria Math" charset="0"/>
                          </a:rPr>
                          <m:t>)</m:t>
                        </m:r>
                      </m:e>
                    </m:func>
                  </m:oMath>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93" t="-1310" b="-4148"/>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993098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Approximation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Label transition probabilities (bigram model)</a:t>
                </a:r>
              </a:p>
              <a:p>
                <a:pPr/>
                <a14:m>
                  <m:oMathPara xmlns:m="http://schemas.openxmlformats.org/officeDocument/2006/math">
                    <m:oMathParaPr>
                      <m:jc m:val="centerGroup"/>
                    </m:oMathParaPr>
                    <m:oMath xmlns:m="http://schemas.openxmlformats.org/officeDocument/2006/math">
                      <m:r>
                        <a:rPr lang="fr-CH" b="0" i="1" smtClean="0">
                          <a:latin typeface="Cambria Math" charset="0"/>
                        </a:rPr>
                        <m:t>𝑃</m:t>
                      </m:r>
                      <m:d>
                        <m:dPr>
                          <m:ctrlPr>
                            <a:rPr lang="fr-CH" b="0" i="1" smtClean="0">
                              <a:latin typeface="Cambria Math" panose="02040503050406030204" pitchFamily="18" charset="0"/>
                            </a:rPr>
                          </m:ctrlPr>
                        </m:dPr>
                        <m:e>
                          <m:r>
                            <a:rPr lang="fr-CH" b="0" i="1" smtClean="0">
                              <a:latin typeface="Cambria Math" charset="0"/>
                            </a:rPr>
                            <m:t>𝐸</m:t>
                          </m:r>
                        </m:e>
                      </m:d>
                      <m:r>
                        <a:rPr lang="fr-CH" b="0" i="1" smtClean="0">
                          <a:latin typeface="Cambria Math" charset="0"/>
                        </a:rPr>
                        <m:t>=</m:t>
                      </m:r>
                      <m:r>
                        <a:rPr lang="fr-CH" b="0" i="1" smtClean="0">
                          <a:latin typeface="Cambria Math" charset="0"/>
                        </a:rPr>
                        <m:t>𝑃</m:t>
                      </m:r>
                      <m:r>
                        <a:rPr lang="fr-CH" b="0" i="1" smtClean="0">
                          <a:latin typeface="Cambria Math" charset="0"/>
                        </a:rPr>
                        <m:t>(</m:t>
                      </m:r>
                      <m:sSub>
                        <m:sSubPr>
                          <m:ctrlPr>
                            <a:rPr lang="fr-CH" b="0" i="1" smtClean="0">
                              <a:latin typeface="Cambria Math" panose="02040503050406030204" pitchFamily="18" charset="0"/>
                            </a:rPr>
                          </m:ctrlPr>
                        </m:sSubPr>
                        <m:e>
                          <m:r>
                            <a:rPr lang="fr-CH" b="0" i="1" smtClean="0">
                              <a:latin typeface="Cambria Math" charset="0"/>
                            </a:rPr>
                            <m:t>𝑒</m:t>
                          </m:r>
                        </m:e>
                        <m:sub>
                          <m:r>
                            <a:rPr lang="fr-CH" b="0" i="1" smtClean="0">
                              <a:latin typeface="Cambria Math" charset="0"/>
                            </a:rPr>
                            <m:t>1</m:t>
                          </m:r>
                        </m:sub>
                      </m:sSub>
                      <m:r>
                        <a:rPr lang="fr-CH" b="0" i="1" smtClean="0">
                          <a:latin typeface="Cambria Math" charset="0"/>
                        </a:rPr>
                        <m:t>,…,</m:t>
                      </m:r>
                      <m:sSub>
                        <m:sSubPr>
                          <m:ctrlPr>
                            <a:rPr lang="fr-CH" b="0" i="1" smtClean="0">
                              <a:latin typeface="Cambria Math" panose="02040503050406030204" pitchFamily="18" charset="0"/>
                            </a:rPr>
                          </m:ctrlPr>
                        </m:sSubPr>
                        <m:e>
                          <m:r>
                            <a:rPr lang="fr-CH" b="0" i="1" smtClean="0">
                              <a:latin typeface="Cambria Math" charset="0"/>
                            </a:rPr>
                            <m:t>𝑒</m:t>
                          </m:r>
                        </m:e>
                        <m:sub>
                          <m:r>
                            <a:rPr lang="fr-CH" b="0" i="1" smtClean="0">
                              <a:latin typeface="Cambria Math" charset="0"/>
                            </a:rPr>
                            <m:t>𝑛</m:t>
                          </m:r>
                        </m:sub>
                      </m:sSub>
                      <m:r>
                        <a:rPr lang="fr-CH" b="0" i="1" smtClean="0">
                          <a:latin typeface="Cambria Math" charset="0"/>
                        </a:rPr>
                        <m:t>)</m:t>
                      </m:r>
                      <m:r>
                        <a:rPr lang="fr-CH" b="0" i="1" smtClean="0">
                          <a:latin typeface="Cambria Math" charset="0"/>
                          <a:ea typeface="Cambria Math" charset="0"/>
                          <a:cs typeface="Cambria Math" charset="0"/>
                        </a:rPr>
                        <m:t>≈</m:t>
                      </m:r>
                      <m:nary>
                        <m:naryPr>
                          <m:chr m:val="∏"/>
                          <m:supHide m:val="on"/>
                          <m:ctrlPr>
                            <a:rPr lang="fr-CH" b="0" i="1" smtClean="0">
                              <a:latin typeface="Cambria Math" panose="02040503050406030204" pitchFamily="18" charset="0"/>
                              <a:ea typeface="Cambria Math" charset="0"/>
                              <a:cs typeface="Cambria Math" charset="0"/>
                            </a:rPr>
                          </m:ctrlPr>
                        </m:naryPr>
                        <m:sub>
                          <m:r>
                            <m:rPr>
                              <m:brk m:alnAt="7"/>
                            </m:rPr>
                            <a:rPr lang="fr-CH" b="0" i="1" smtClean="0">
                              <a:latin typeface="Cambria Math" charset="0"/>
                              <a:ea typeface="Cambria Math" charset="0"/>
                              <a:cs typeface="Cambria Math" charset="0"/>
                            </a:rPr>
                            <m:t>𝑖</m:t>
                          </m:r>
                          <m:r>
                            <a:rPr lang="fr-CH" b="0" i="1" smtClean="0">
                              <a:latin typeface="Cambria Math" charset="0"/>
                              <a:ea typeface="Cambria Math" charset="0"/>
                              <a:cs typeface="Cambria Math" charset="0"/>
                            </a:rPr>
                            <m:t>=2,…,</m:t>
                          </m:r>
                          <m:r>
                            <a:rPr lang="fr-CH" b="0" i="1" smtClean="0">
                              <a:latin typeface="Cambria Math" charset="0"/>
                              <a:ea typeface="Cambria Math" charset="0"/>
                              <a:cs typeface="Cambria Math" charset="0"/>
                            </a:rPr>
                            <m:t>𝑛</m:t>
                          </m:r>
                        </m:sub>
                        <m:sup/>
                        <m:e>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𝑃</m:t>
                              </m:r>
                            </m:e>
                            <m:sub>
                              <m:r>
                                <a:rPr lang="fr-CH" b="0" i="1" smtClean="0">
                                  <a:latin typeface="Cambria Math" charset="0"/>
                                  <a:ea typeface="Cambria Math" charset="0"/>
                                  <a:cs typeface="Cambria Math" charset="0"/>
                                </a:rPr>
                                <m:t>𝐸</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r>
                                <a:rPr lang="fr-CH" b="0" i="1" smtClean="0">
                                  <a:latin typeface="Cambria Math" charset="0"/>
                                  <a:ea typeface="Cambria Math" charset="0"/>
                                  <a:cs typeface="Cambria Math" charset="0"/>
                                </a:rPr>
                                <m:t>−1</m:t>
                              </m:r>
                            </m:sub>
                          </m:sSub>
                          <m:r>
                            <a:rPr lang="fr-CH" b="0" i="1" smtClean="0">
                              <a:latin typeface="Cambria Math" charset="0"/>
                              <a:ea typeface="Cambria Math" charset="0"/>
                              <a:cs typeface="Cambria Math" charset="0"/>
                            </a:rPr>
                            <m:t>)</m:t>
                          </m:r>
                        </m:e>
                      </m:nary>
                    </m:oMath>
                  </m:oMathPara>
                </a14:m>
                <a:endParaRPr lang="en-US" dirty="0"/>
              </a:p>
              <a:p>
                <a:endParaRPr lang="en-US" dirty="0"/>
              </a:p>
              <a:p>
                <a:r>
                  <a:rPr lang="en-US" dirty="0"/>
                  <a:t>Word emission probabilities</a:t>
                </a:r>
              </a:p>
              <a:p>
                <a:pPr/>
                <a14:m>
                  <m:oMathPara xmlns:m="http://schemas.openxmlformats.org/officeDocument/2006/math">
                    <m:oMathParaPr>
                      <m:jc m:val="centerGroup"/>
                    </m:oMathParaPr>
                    <m:oMath xmlns:m="http://schemas.openxmlformats.org/officeDocument/2006/math">
                      <m:r>
                        <a:rPr lang="fr-CH" i="1">
                          <a:latin typeface="Cambria Math" charset="0"/>
                        </a:rPr>
                        <m:t>𝑃</m:t>
                      </m:r>
                      <m:d>
                        <m:dPr>
                          <m:ctrlPr>
                            <a:rPr lang="fr-CH" i="1">
                              <a:latin typeface="Cambria Math" panose="02040503050406030204" pitchFamily="18" charset="0"/>
                            </a:rPr>
                          </m:ctrlPr>
                        </m:dPr>
                        <m:e>
                          <m:r>
                            <a:rPr lang="fr-CH" b="0" i="1" smtClean="0">
                              <a:latin typeface="Cambria Math" charset="0"/>
                            </a:rPr>
                            <m:t>𝑊</m:t>
                          </m:r>
                          <m:r>
                            <a:rPr lang="fr-CH" b="0" i="1" smtClean="0">
                              <a:latin typeface="Cambria Math" charset="0"/>
                            </a:rPr>
                            <m:t>|</m:t>
                          </m:r>
                          <m:r>
                            <a:rPr lang="fr-CH" i="1">
                              <a:latin typeface="Cambria Math" charset="0"/>
                            </a:rPr>
                            <m:t>𝐸</m:t>
                          </m:r>
                        </m:e>
                      </m:d>
                      <m:r>
                        <a:rPr lang="fr-CH" i="1">
                          <a:latin typeface="Cambria Math" charset="0"/>
                          <a:ea typeface="Cambria Math" charset="0"/>
                          <a:cs typeface="Cambria Math" charset="0"/>
                        </a:rPr>
                        <m:t>≈</m:t>
                      </m:r>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m:t>
                          </m:r>
                          <m:r>
                            <a:rPr lang="fr-CH" b="0" i="1" smtClean="0">
                              <a:latin typeface="Cambria Math" charset="0"/>
                              <a:ea typeface="Cambria Math" charset="0"/>
                              <a:cs typeface="Cambria Math" charset="0"/>
                            </a:rPr>
                            <m:t>1</m:t>
                          </m:r>
                          <m:r>
                            <a:rPr lang="fr-CH" i="1">
                              <a:latin typeface="Cambria Math" charset="0"/>
                              <a:ea typeface="Cambria Math" charset="0"/>
                              <a:cs typeface="Cambria Math" charset="0"/>
                            </a:rPr>
                            <m:t>,…,</m:t>
                          </m:r>
                          <m:r>
                            <a:rPr lang="fr-CH" i="1">
                              <a:latin typeface="Cambria Math" charset="0"/>
                              <a:ea typeface="Cambria Math" charset="0"/>
                              <a:cs typeface="Cambria Math" charset="0"/>
                            </a:rPr>
                            <m:t>𝑛</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b="0" i="1" smtClean="0">
                                  <a:latin typeface="Cambria Math" charset="0"/>
                                  <a:ea typeface="Cambria Math" charset="0"/>
                                  <a:cs typeface="Cambria Math" charset="0"/>
                                </a:rPr>
                                <m:t>𝑊</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e>
                      </m:nary>
                    </m:oMath>
                  </m:oMathPara>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69" t="-1364"/>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713021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Markov Model (HMM)</a:t>
            </a:r>
          </a:p>
        </p:txBody>
      </p:sp>
      <p:sp>
        <p:nvSpPr>
          <p:cNvPr id="3" name="Content Placeholder 2"/>
          <p:cNvSpPr>
            <a:spLocks noGrp="1"/>
          </p:cNvSpPr>
          <p:nvPr>
            <p:ph idx="1"/>
          </p:nvPr>
        </p:nvSpPr>
        <p:spPr/>
        <p:txBody>
          <a:bodyPr/>
          <a:lstStyle/>
          <a:p>
            <a:r>
              <a:rPr lang="en-US" dirty="0"/>
              <a:t>Graphical representation of the approximate probabilistic model</a:t>
            </a:r>
          </a:p>
          <a:p>
            <a:endParaRPr lang="en-US" dirty="0"/>
          </a:p>
          <a:p>
            <a:endParaRPr lang="en-US" dirty="0"/>
          </a:p>
          <a:p>
            <a:endParaRPr lang="en-US" dirty="0"/>
          </a:p>
          <a:p>
            <a:endParaRPr lang="en-US" dirty="0"/>
          </a:p>
          <a:p>
            <a:br>
              <a:rPr lang="en-US" dirty="0"/>
            </a:br>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6" name="Oval 5"/>
          <p:cNvSpPr/>
          <p:nvPr/>
        </p:nvSpPr>
        <p:spPr bwMode="auto">
          <a:xfrm>
            <a:off x="1399423"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2"/>
                </a:solidFill>
                <a:effectLst/>
                <a:latin typeface="Calibri" charset="0"/>
                <a:ea typeface="Calibri" charset="0"/>
                <a:cs typeface="Calibri" charset="0"/>
              </a:rPr>
              <a:t>EPFL</a:t>
            </a:r>
          </a:p>
        </p:txBody>
      </p:sp>
      <p:sp>
        <p:nvSpPr>
          <p:cNvPr id="7" name="Oval 6"/>
          <p:cNvSpPr/>
          <p:nvPr/>
        </p:nvSpPr>
        <p:spPr bwMode="auto">
          <a:xfrm>
            <a:off x="2837527"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is</a:t>
            </a:r>
          </a:p>
        </p:txBody>
      </p:sp>
      <p:sp>
        <p:nvSpPr>
          <p:cNvPr id="8" name="Oval 7"/>
          <p:cNvSpPr/>
          <p:nvPr/>
        </p:nvSpPr>
        <p:spPr bwMode="auto">
          <a:xfrm>
            <a:off x="4244012"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a:latin typeface="Calibri" charset="0"/>
                <a:ea typeface="Calibri" charset="0"/>
                <a:cs typeface="Calibri" charset="0"/>
              </a:rPr>
              <a:t>located</a:t>
            </a:r>
            <a:endParaRPr kumimoji="0" lang="en-US" sz="800" b="0" i="0" u="none" strike="noStrike" cap="none" normalizeH="0" baseline="0" dirty="0">
              <a:ln>
                <a:noFill/>
              </a:ln>
              <a:solidFill>
                <a:schemeClr val="tx2"/>
              </a:solidFill>
              <a:effectLst/>
              <a:latin typeface="Calibri" charset="0"/>
              <a:ea typeface="Calibri" charset="0"/>
              <a:cs typeface="Calibri" charset="0"/>
            </a:endParaRPr>
          </a:p>
        </p:txBody>
      </p:sp>
      <p:sp>
        <p:nvSpPr>
          <p:cNvPr id="9" name="Oval 8"/>
          <p:cNvSpPr/>
          <p:nvPr/>
        </p:nvSpPr>
        <p:spPr bwMode="auto">
          <a:xfrm>
            <a:off x="5589726" y="3042996"/>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in</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sp>
        <p:nvSpPr>
          <p:cNvPr id="18" name="Oval 17"/>
          <p:cNvSpPr/>
          <p:nvPr/>
        </p:nvSpPr>
        <p:spPr bwMode="auto">
          <a:xfrm>
            <a:off x="6997183"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Lausanne</a:t>
            </a:r>
          </a:p>
        </p:txBody>
      </p:sp>
      <p:sp>
        <p:nvSpPr>
          <p:cNvPr id="19" name="Oval 18"/>
          <p:cNvSpPr/>
          <p:nvPr/>
        </p:nvSpPr>
        <p:spPr bwMode="auto">
          <a:xfrm>
            <a:off x="8435287" y="3042996"/>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in</a:t>
            </a:r>
          </a:p>
        </p:txBody>
      </p:sp>
      <p:sp>
        <p:nvSpPr>
          <p:cNvPr id="20" name="Oval 19"/>
          <p:cNvSpPr/>
          <p:nvPr/>
        </p:nvSpPr>
        <p:spPr bwMode="auto">
          <a:xfrm>
            <a:off x="9841772"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dirty="0">
                <a:latin typeface="Calibri" charset="0"/>
                <a:ea typeface="Calibri" charset="0"/>
                <a:cs typeface="Calibri" charset="0"/>
              </a:rPr>
              <a:t>Switzer</a:t>
            </a:r>
            <a:br>
              <a:rPr lang="en-US" sz="800" dirty="0">
                <a:latin typeface="Calibri" charset="0"/>
                <a:ea typeface="Calibri" charset="0"/>
                <a:cs typeface="Calibri" charset="0"/>
              </a:rPr>
            </a:br>
            <a:r>
              <a:rPr lang="en-US" sz="800" dirty="0">
                <a:latin typeface="Calibri" charset="0"/>
                <a:ea typeface="Calibri" charset="0"/>
                <a:cs typeface="Calibri" charset="0"/>
              </a:rPr>
              <a:t>land</a:t>
            </a:r>
            <a:endParaRPr kumimoji="0" lang="en-US" sz="800" b="0" i="0" u="none" strike="noStrike" cap="none" normalizeH="0" baseline="0" dirty="0">
              <a:ln>
                <a:noFill/>
              </a:ln>
              <a:solidFill>
                <a:schemeClr val="tx2"/>
              </a:solidFill>
              <a:effectLst/>
              <a:latin typeface="Calibri" charset="0"/>
              <a:ea typeface="Calibri" charset="0"/>
              <a:cs typeface="Calibri" charset="0"/>
            </a:endParaRPr>
          </a:p>
        </p:txBody>
      </p:sp>
      <p:sp>
        <p:nvSpPr>
          <p:cNvPr id="21" name="Oval 20"/>
          <p:cNvSpPr/>
          <p:nvPr/>
        </p:nvSpPr>
        <p:spPr bwMode="auto">
          <a:xfrm>
            <a:off x="11187486"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sp>
        <p:nvSpPr>
          <p:cNvPr id="27" name="Oval 26"/>
          <p:cNvSpPr/>
          <p:nvPr/>
        </p:nvSpPr>
        <p:spPr bwMode="auto">
          <a:xfrm>
            <a:off x="1399423" y="4430611"/>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I</a:t>
            </a:r>
          </a:p>
        </p:txBody>
      </p:sp>
      <p:sp>
        <p:nvSpPr>
          <p:cNvPr id="28" name="Oval 27"/>
          <p:cNvSpPr/>
          <p:nvPr/>
        </p:nvSpPr>
        <p:spPr bwMode="auto">
          <a:xfrm>
            <a:off x="2837527"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O</a:t>
            </a:r>
          </a:p>
        </p:txBody>
      </p:sp>
      <p:sp>
        <p:nvSpPr>
          <p:cNvPr id="29" name="Oval 28"/>
          <p:cNvSpPr/>
          <p:nvPr/>
        </p:nvSpPr>
        <p:spPr bwMode="auto">
          <a:xfrm>
            <a:off x="4244012"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O</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sp>
        <p:nvSpPr>
          <p:cNvPr id="30" name="Oval 29"/>
          <p:cNvSpPr/>
          <p:nvPr/>
        </p:nvSpPr>
        <p:spPr bwMode="auto">
          <a:xfrm>
            <a:off x="5589726"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O</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cxnSp>
        <p:nvCxnSpPr>
          <p:cNvPr id="31" name="Straight Arrow Connector 30"/>
          <p:cNvCxnSpPr>
            <a:stCxn id="31" idx="6"/>
            <a:endCxn id="32" idx="2"/>
          </p:cNvCxnSpPr>
          <p:nvPr/>
        </p:nvCxnSpPr>
        <p:spPr bwMode="auto">
          <a:xfrm>
            <a:off x="2119503" y="4790651"/>
            <a:ext cx="718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2" name="Straight Arrow Connector 31"/>
          <p:cNvCxnSpPr>
            <a:stCxn id="32" idx="6"/>
            <a:endCxn id="33" idx="2"/>
          </p:cNvCxnSpPr>
          <p:nvPr/>
        </p:nvCxnSpPr>
        <p:spPr bwMode="auto">
          <a:xfrm>
            <a:off x="3557607" y="4790651"/>
            <a:ext cx="68640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3" name="Straight Arrow Connector 32"/>
          <p:cNvCxnSpPr>
            <a:stCxn id="33" idx="6"/>
            <a:endCxn id="34" idx="2"/>
          </p:cNvCxnSpPr>
          <p:nvPr/>
        </p:nvCxnSpPr>
        <p:spPr bwMode="auto">
          <a:xfrm>
            <a:off x="4964092" y="4790651"/>
            <a:ext cx="62563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4" name="Oval 33"/>
          <p:cNvSpPr/>
          <p:nvPr/>
        </p:nvSpPr>
        <p:spPr bwMode="auto">
          <a:xfrm>
            <a:off x="6997183" y="4430611"/>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I</a:t>
            </a:r>
          </a:p>
        </p:txBody>
      </p:sp>
      <p:sp>
        <p:nvSpPr>
          <p:cNvPr id="35" name="Oval 34"/>
          <p:cNvSpPr/>
          <p:nvPr/>
        </p:nvSpPr>
        <p:spPr bwMode="auto">
          <a:xfrm>
            <a:off x="8435287"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O</a:t>
            </a:r>
          </a:p>
        </p:txBody>
      </p:sp>
      <p:sp>
        <p:nvSpPr>
          <p:cNvPr id="36" name="Oval 35"/>
          <p:cNvSpPr/>
          <p:nvPr/>
        </p:nvSpPr>
        <p:spPr bwMode="auto">
          <a:xfrm>
            <a:off x="9841772" y="4430611"/>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I</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sp>
        <p:nvSpPr>
          <p:cNvPr id="37" name="Oval 36"/>
          <p:cNvSpPr/>
          <p:nvPr/>
        </p:nvSpPr>
        <p:spPr bwMode="auto">
          <a:xfrm>
            <a:off x="11187486"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O</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cxnSp>
        <p:nvCxnSpPr>
          <p:cNvPr id="38" name="Straight Arrow Connector 37"/>
          <p:cNvCxnSpPr/>
          <p:nvPr/>
        </p:nvCxnSpPr>
        <p:spPr bwMode="auto">
          <a:xfrm>
            <a:off x="7717263" y="4790651"/>
            <a:ext cx="718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9" name="Straight Arrow Connector 38"/>
          <p:cNvCxnSpPr/>
          <p:nvPr/>
        </p:nvCxnSpPr>
        <p:spPr bwMode="auto">
          <a:xfrm>
            <a:off x="9155367" y="4790651"/>
            <a:ext cx="68640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0" name="Straight Arrow Connector 39"/>
          <p:cNvCxnSpPr/>
          <p:nvPr/>
        </p:nvCxnSpPr>
        <p:spPr bwMode="auto">
          <a:xfrm>
            <a:off x="10561852" y="4790651"/>
            <a:ext cx="62563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Straight Arrow Connector 40"/>
          <p:cNvCxnSpPr/>
          <p:nvPr/>
        </p:nvCxnSpPr>
        <p:spPr bwMode="auto">
          <a:xfrm>
            <a:off x="6309806" y="4779138"/>
            <a:ext cx="687377" cy="115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5" name="Oval 44"/>
          <p:cNvSpPr/>
          <p:nvPr/>
        </p:nvSpPr>
        <p:spPr bwMode="auto">
          <a:xfrm>
            <a:off x="-24385" y="4416750"/>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a:latin typeface="Calibri" charset="0"/>
                <a:ea typeface="Calibri" charset="0"/>
                <a:cs typeface="Calibri" charset="0"/>
              </a:rPr>
              <a:t>START</a:t>
            </a:r>
            <a:endParaRPr kumimoji="0" lang="en-US" sz="1000" b="0" i="0" u="none" strike="noStrike" cap="none" normalizeH="0" baseline="0" dirty="0">
              <a:ln>
                <a:noFill/>
              </a:ln>
              <a:solidFill>
                <a:schemeClr val="tx2"/>
              </a:solidFill>
              <a:effectLst/>
              <a:latin typeface="Calibri" charset="0"/>
              <a:ea typeface="Calibri" charset="0"/>
              <a:cs typeface="Calibri" charset="0"/>
            </a:endParaRPr>
          </a:p>
        </p:txBody>
      </p:sp>
      <p:cxnSp>
        <p:nvCxnSpPr>
          <p:cNvPr id="46" name="Straight Arrow Connector 45"/>
          <p:cNvCxnSpPr/>
          <p:nvPr/>
        </p:nvCxnSpPr>
        <p:spPr bwMode="auto">
          <a:xfrm>
            <a:off x="695695" y="4776790"/>
            <a:ext cx="718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7" name="Straight Arrow Connector 46"/>
          <p:cNvCxnSpPr>
            <a:stCxn id="27" idx="0"/>
            <a:endCxn id="6" idx="4"/>
          </p:cNvCxnSpPr>
          <p:nvPr/>
        </p:nvCxnSpPr>
        <p:spPr bwMode="auto">
          <a:xfrm flipV="1">
            <a:off x="1759463"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0" name="Straight Arrow Connector 49"/>
          <p:cNvCxnSpPr/>
          <p:nvPr/>
        </p:nvCxnSpPr>
        <p:spPr bwMode="auto">
          <a:xfrm flipV="1">
            <a:off x="3215975"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1" name="Straight Arrow Connector 50"/>
          <p:cNvCxnSpPr/>
          <p:nvPr/>
        </p:nvCxnSpPr>
        <p:spPr bwMode="auto">
          <a:xfrm flipV="1">
            <a:off x="4584127"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2" name="Straight Arrow Connector 51"/>
          <p:cNvCxnSpPr/>
          <p:nvPr/>
        </p:nvCxnSpPr>
        <p:spPr bwMode="auto">
          <a:xfrm flipV="1">
            <a:off x="5952279"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3" name="Straight Arrow Connector 52"/>
          <p:cNvCxnSpPr/>
          <p:nvPr/>
        </p:nvCxnSpPr>
        <p:spPr bwMode="auto">
          <a:xfrm flipV="1">
            <a:off x="7320431"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4" name="Straight Arrow Connector 53"/>
          <p:cNvCxnSpPr/>
          <p:nvPr/>
        </p:nvCxnSpPr>
        <p:spPr bwMode="auto">
          <a:xfrm flipV="1">
            <a:off x="8832599"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5" name="Straight Arrow Connector 54"/>
          <p:cNvCxnSpPr/>
          <p:nvPr/>
        </p:nvCxnSpPr>
        <p:spPr bwMode="auto">
          <a:xfrm flipV="1">
            <a:off x="10200751"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6" name="Straight Arrow Connector 55"/>
          <p:cNvCxnSpPr/>
          <p:nvPr/>
        </p:nvCxnSpPr>
        <p:spPr bwMode="auto">
          <a:xfrm flipV="1">
            <a:off x="11568903" y="3749215"/>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7" name="TextBox 56"/>
          <p:cNvSpPr txBox="1"/>
          <p:nvPr/>
        </p:nvSpPr>
        <p:spPr>
          <a:xfrm>
            <a:off x="460762" y="5293831"/>
            <a:ext cx="1187889"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(I | START)</a:t>
            </a:r>
          </a:p>
        </p:txBody>
      </p:sp>
      <p:sp>
        <p:nvSpPr>
          <p:cNvPr id="58" name="TextBox 57"/>
          <p:cNvSpPr txBox="1"/>
          <p:nvPr/>
        </p:nvSpPr>
        <p:spPr>
          <a:xfrm>
            <a:off x="2056764" y="5291887"/>
            <a:ext cx="843501"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I)</a:t>
            </a:r>
          </a:p>
        </p:txBody>
      </p:sp>
      <p:sp>
        <p:nvSpPr>
          <p:cNvPr id="59" name="TextBox 58"/>
          <p:cNvSpPr txBox="1"/>
          <p:nvPr/>
        </p:nvSpPr>
        <p:spPr>
          <a:xfrm>
            <a:off x="3566791" y="5273550"/>
            <a:ext cx="922048" cy="323165"/>
          </a:xfrm>
          <a:prstGeom prst="rect">
            <a:avLst/>
          </a:prstGeom>
          <a:solidFill>
            <a:schemeClr val="bg1">
              <a:lumMod val="95000"/>
            </a:schemeClr>
          </a:solid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O)</a:t>
            </a:r>
          </a:p>
        </p:txBody>
      </p:sp>
      <p:sp>
        <p:nvSpPr>
          <p:cNvPr id="60" name="TextBox 59"/>
          <p:cNvSpPr txBox="1"/>
          <p:nvPr/>
        </p:nvSpPr>
        <p:spPr>
          <a:xfrm>
            <a:off x="4792550" y="5273549"/>
            <a:ext cx="922048" cy="323165"/>
          </a:xfrm>
          <a:prstGeom prst="rect">
            <a:avLst/>
          </a:prstGeom>
          <a:solidFill>
            <a:schemeClr val="bg1">
              <a:lumMod val="95000"/>
            </a:schemeClr>
          </a:solid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O)</a:t>
            </a:r>
          </a:p>
        </p:txBody>
      </p:sp>
      <p:sp>
        <p:nvSpPr>
          <p:cNvPr id="61" name="TextBox 60"/>
          <p:cNvSpPr txBox="1"/>
          <p:nvPr/>
        </p:nvSpPr>
        <p:spPr>
          <a:xfrm>
            <a:off x="6161698" y="5273548"/>
            <a:ext cx="843501" cy="323165"/>
          </a:xfrm>
          <a:prstGeom prst="rect">
            <a:avLst/>
          </a:prstGeom>
          <a:solidFill>
            <a:schemeClr val="bg1">
              <a:lumMod val="95000"/>
            </a:schemeClr>
          </a:solid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(I | O)</a:t>
            </a:r>
          </a:p>
        </p:txBody>
      </p:sp>
      <p:sp>
        <p:nvSpPr>
          <p:cNvPr id="62" name="TextBox 61"/>
          <p:cNvSpPr txBox="1"/>
          <p:nvPr/>
        </p:nvSpPr>
        <p:spPr>
          <a:xfrm>
            <a:off x="7678923" y="5262163"/>
            <a:ext cx="843501"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I)</a:t>
            </a:r>
          </a:p>
        </p:txBody>
      </p:sp>
      <p:sp>
        <p:nvSpPr>
          <p:cNvPr id="63" name="TextBox 62"/>
          <p:cNvSpPr txBox="1"/>
          <p:nvPr/>
        </p:nvSpPr>
        <p:spPr>
          <a:xfrm>
            <a:off x="9108079" y="5261530"/>
            <a:ext cx="843501" cy="323165"/>
          </a:xfrm>
          <a:prstGeom prst="rect">
            <a:avLst/>
          </a:prstGeom>
          <a:solidFill>
            <a:schemeClr val="bg1">
              <a:lumMod val="95000"/>
            </a:schemeClr>
          </a:solid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(I | O)</a:t>
            </a:r>
          </a:p>
        </p:txBody>
      </p:sp>
      <p:sp>
        <p:nvSpPr>
          <p:cNvPr id="64" name="TextBox 63"/>
          <p:cNvSpPr txBox="1"/>
          <p:nvPr/>
        </p:nvSpPr>
        <p:spPr>
          <a:xfrm>
            <a:off x="10438959" y="5273547"/>
            <a:ext cx="843501"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I)</a:t>
            </a:r>
          </a:p>
        </p:txBody>
      </p:sp>
      <p:sp>
        <p:nvSpPr>
          <p:cNvPr id="65" name="TextBox 64"/>
          <p:cNvSpPr txBox="1"/>
          <p:nvPr/>
        </p:nvSpPr>
        <p:spPr>
          <a:xfrm>
            <a:off x="628003" y="3964306"/>
            <a:ext cx="1098378"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W</a:t>
            </a:r>
            <a:r>
              <a:rPr lang="en-US" dirty="0">
                <a:latin typeface="Calibri" charset="0"/>
                <a:ea typeface="Calibri" charset="0"/>
                <a:cs typeface="Calibri" charset="0"/>
              </a:rPr>
              <a:t>(EPFL | I)</a:t>
            </a:r>
          </a:p>
        </p:txBody>
      </p:sp>
      <p:sp>
        <p:nvSpPr>
          <p:cNvPr id="66" name="TextBox 65"/>
          <p:cNvSpPr txBox="1"/>
          <p:nvPr/>
        </p:nvSpPr>
        <p:spPr>
          <a:xfrm>
            <a:off x="2134797" y="3946052"/>
            <a:ext cx="891591"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W</a:t>
            </a:r>
            <a:r>
              <a:rPr lang="en-US" dirty="0">
                <a:latin typeface="Calibri" charset="0"/>
                <a:ea typeface="Calibri" charset="0"/>
                <a:cs typeface="Calibri" charset="0"/>
              </a:rPr>
              <a:t>(is| O)</a:t>
            </a:r>
          </a:p>
        </p:txBody>
      </p:sp>
      <p:sp>
        <p:nvSpPr>
          <p:cNvPr id="67" name="TextBox 66"/>
          <p:cNvSpPr txBox="1"/>
          <p:nvPr/>
        </p:nvSpPr>
        <p:spPr>
          <a:xfrm>
            <a:off x="3205939" y="3935259"/>
            <a:ext cx="1389739"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W</a:t>
            </a:r>
            <a:r>
              <a:rPr lang="en-US" dirty="0">
                <a:latin typeface="Calibri" charset="0"/>
                <a:ea typeface="Calibri" charset="0"/>
                <a:cs typeface="Calibri" charset="0"/>
              </a:rPr>
              <a:t>(located | O)</a:t>
            </a:r>
          </a:p>
        </p:txBody>
      </p:sp>
      <p:sp>
        <p:nvSpPr>
          <p:cNvPr id="68" name="TextBox 67"/>
          <p:cNvSpPr txBox="1"/>
          <p:nvPr/>
        </p:nvSpPr>
        <p:spPr>
          <a:xfrm>
            <a:off x="5144609" y="3921399"/>
            <a:ext cx="328936" cy="323165"/>
          </a:xfrm>
          <a:prstGeom prst="rect">
            <a:avLst/>
          </a:prstGeom>
          <a:noFill/>
        </p:spPr>
        <p:txBody>
          <a:bodyPr wrap="none" rtlCol="0">
            <a:spAutoFit/>
          </a:bodyPr>
          <a:lstStyle/>
          <a:p>
            <a:r>
              <a:rPr lang="en-US" dirty="0">
                <a:latin typeface="Calibri" charset="0"/>
                <a:ea typeface="Calibri" charset="0"/>
                <a:cs typeface="Calibri" charset="0"/>
              </a:rPr>
              <a:t>…</a:t>
            </a:r>
          </a:p>
        </p:txBody>
      </p:sp>
      <p:sp>
        <p:nvSpPr>
          <p:cNvPr id="5" name="Rectangle 4">
            <a:extLst>
              <a:ext uri="{FF2B5EF4-FFF2-40B4-BE49-F238E27FC236}">
                <a16:creationId xmlns:a16="http://schemas.microsoft.com/office/drawing/2014/main" id="{C627373F-DC1F-4648-9413-BFEC839E773F}"/>
              </a:ext>
            </a:extLst>
          </p:cNvPr>
          <p:cNvSpPr/>
          <p:nvPr/>
        </p:nvSpPr>
        <p:spPr>
          <a:xfrm>
            <a:off x="2940342" y="6087894"/>
            <a:ext cx="5173212" cy="954107"/>
          </a:xfrm>
          <a:prstGeom prst="rect">
            <a:avLst/>
          </a:prstGeom>
        </p:spPr>
        <p:txBody>
          <a:bodyPr wrap="none">
            <a:spAutoFit/>
          </a:bodyPr>
          <a:lstStyle/>
          <a:p>
            <a:r>
              <a:rPr lang="en-US" sz="2800" dirty="0"/>
              <a:t>Maximum Likelihood Estimation </a:t>
            </a:r>
          </a:p>
          <a:p>
            <a:r>
              <a:rPr lang="en-US" sz="2800" dirty="0"/>
              <a:t>P</a:t>
            </a:r>
            <a:r>
              <a:rPr lang="en-US" sz="2800" baseline="-25000" dirty="0"/>
              <a:t>E</a:t>
            </a:r>
            <a:r>
              <a:rPr lang="en-US" sz="2800" dirty="0"/>
              <a:t>(I | O) = 2 / 4 , P</a:t>
            </a:r>
            <a:r>
              <a:rPr lang="en-US" sz="2800" baseline="-25000" dirty="0"/>
              <a:t>W</a:t>
            </a:r>
            <a:r>
              <a:rPr lang="en-US" sz="2800" dirty="0"/>
              <a:t> (in | O) = 2 / 5</a:t>
            </a:r>
          </a:p>
        </p:txBody>
      </p:sp>
    </p:spTree>
    <p:extLst>
      <p:ext uri="{BB962C8B-B14F-4D97-AF65-F5344CB8AC3E}">
        <p14:creationId xmlns:p14="http://schemas.microsoft.com/office/powerpoint/2010/main" val="981045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75868-B38B-0F43-BCD4-1C978A04A79A}"/>
              </a:ext>
            </a:extLst>
          </p:cNvPr>
          <p:cNvSpPr>
            <a:spLocks noGrp="1"/>
          </p:cNvSpPr>
          <p:nvPr>
            <p:ph type="title"/>
          </p:nvPr>
        </p:nvSpPr>
        <p:spPr/>
        <p:txBody>
          <a:bodyPr/>
          <a:lstStyle/>
          <a:p>
            <a:r>
              <a:rPr lang="en-US"/>
              <a:t>Learning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5570B1-A065-304D-BA90-14BF4FF0C8B6}"/>
                  </a:ext>
                </a:extLst>
              </p:cNvPr>
              <p:cNvSpPr>
                <a:spLocks noGrp="1"/>
              </p:cNvSpPr>
              <p:nvPr>
                <p:ph idx="1"/>
              </p:nvPr>
            </p:nvSpPr>
            <p:spPr/>
            <p:txBody>
              <a:bodyPr/>
              <a:lstStyle/>
              <a:p>
                <a:r>
                  <a:rPr lang="en-US" dirty="0"/>
                  <a:t>Maximum Likelihood Estimation requires only counting</a:t>
                </a:r>
              </a:p>
              <a:p>
                <a:pPr algn="ctr"/>
                <a:r>
                  <a:rPr lang="en-US" dirty="0"/>
                  <a:t>e.g.  P</a:t>
                </a:r>
                <a:r>
                  <a:rPr lang="en-US" baseline="-25000" dirty="0"/>
                  <a:t>E</a:t>
                </a:r>
                <a:r>
                  <a:rPr lang="en-US" dirty="0"/>
                  <a:t>(I | O) = 2 / 4 , P</a:t>
                </a:r>
                <a:r>
                  <a:rPr lang="en-US" baseline="-25000" dirty="0"/>
                  <a:t>W</a:t>
                </a:r>
                <a:r>
                  <a:rPr lang="en-US" dirty="0"/>
                  <a:t> (in | O) = 2 / 5</a:t>
                </a:r>
              </a:p>
              <a:p>
                <a:endParaRPr lang="en-US" b="1" dirty="0"/>
              </a:p>
              <a:p>
                <a:r>
                  <a:rPr lang="en-US" b="1" dirty="0"/>
                  <a:t>Smoothing</a:t>
                </a:r>
                <a:r>
                  <a:rPr lang="en-US" dirty="0"/>
                  <a:t>: Unseen words might only accidentally miss in the training data of length </a:t>
                </a:r>
                <a14:m>
                  <m:oMath xmlns:m="http://schemas.openxmlformats.org/officeDocument/2006/math">
                    <m:r>
                      <a:rPr lang="fr-CH" i="1">
                        <a:latin typeface="Cambria Math" charset="0"/>
                        <a:ea typeface="Cambria Math" charset="0"/>
                        <a:cs typeface="Cambria Math" charset="0"/>
                      </a:rPr>
                      <m:t>𝑛</m:t>
                    </m:r>
                    <m:r>
                      <a:rPr lang="fr-CH" i="1">
                        <a:latin typeface="Cambria Math" charset="0"/>
                        <a:ea typeface="Cambria Math" charset="0"/>
                        <a:cs typeface="Cambria Math" charset="0"/>
                      </a:rPr>
                      <m:t> </m:t>
                    </m:r>
                  </m:oMath>
                </a14:m>
                <a:r>
                  <a:rPr lang="en-US" dirty="0"/>
                  <a:t>:</a:t>
                </a:r>
              </a:p>
              <a:p>
                <a:pPr algn="ctr"/>
                <a14:m>
                  <m:oMath xmlns:m="http://schemas.openxmlformats.org/officeDocument/2006/math">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𝑊𝑆</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e>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e>
                    </m:d>
                    <m:r>
                      <a:rPr lang="fr-CH">
                        <a:latin typeface="Cambria Math" charset="0"/>
                        <a:ea typeface="Cambria Math" charset="0"/>
                        <a:cs typeface="Cambria Math" charset="0"/>
                      </a:rPr>
                      <m:t>=</m:t>
                    </m:r>
                    <m:r>
                      <m:rPr>
                        <m:sty m:val="p"/>
                      </m:rPr>
                      <a:rPr lang="el-GR" i="1">
                        <a:latin typeface="Cambria Math" charset="0"/>
                        <a:ea typeface="Cambria Math" charset="0"/>
                        <a:cs typeface="Cambria Math" charset="0"/>
                      </a:rPr>
                      <m:t>λ</m:t>
                    </m:r>
                  </m:oMath>
                </a14:m>
                <a:r>
                  <a:rPr lang="en-US" dirty="0"/>
                  <a:t> </a:t>
                </a:r>
                <a14:m>
                  <m:oMath xmlns:m="http://schemas.openxmlformats.org/officeDocument/2006/math">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e>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e>
                    </m:d>
                    <m:r>
                      <a:rPr lang="fr-CH">
                        <a:latin typeface="Cambria Math" charset="0"/>
                        <a:ea typeface="Cambria Math" charset="0"/>
                        <a:cs typeface="Cambria Math" charset="0"/>
                      </a:rPr>
                      <m:t>+(1−</m:t>
                    </m:r>
                    <m:r>
                      <m:rPr>
                        <m:sty m:val="p"/>
                      </m:rPr>
                      <a:rPr lang="el-GR" i="1">
                        <a:latin typeface="Cambria Math" charset="0"/>
                        <a:ea typeface="Cambria Math" charset="0"/>
                        <a:cs typeface="Cambria Math" charset="0"/>
                      </a:rPr>
                      <m:t>λ</m:t>
                    </m:r>
                    <m:r>
                      <a:rPr lang="fr-CH" i="1">
                        <a:latin typeface="Cambria Math" charset="0"/>
                        <a:ea typeface="Cambria Math" charset="0"/>
                        <a:cs typeface="Cambria Math" charset="0"/>
                      </a:rPr>
                      <m:t>)</m:t>
                    </m:r>
                    <m:f>
                      <m:fPr>
                        <m:ctrlPr>
                          <a:rPr lang="fr-CH" i="1">
                            <a:latin typeface="Cambria Math" panose="02040503050406030204" pitchFamily="18" charset="0"/>
                            <a:ea typeface="Cambria Math" charset="0"/>
                            <a:cs typeface="Cambria Math" charset="0"/>
                          </a:rPr>
                        </m:ctrlPr>
                      </m:fPr>
                      <m:num>
                        <m:r>
                          <a:rPr lang="fr-CH" i="1">
                            <a:latin typeface="Cambria Math" charset="0"/>
                            <a:ea typeface="Cambria Math" charset="0"/>
                            <a:cs typeface="Cambria Math" charset="0"/>
                          </a:rPr>
                          <m:t>1</m:t>
                        </m:r>
                      </m:num>
                      <m:den>
                        <m:r>
                          <a:rPr lang="fr-CH" i="1">
                            <a:latin typeface="Cambria Math" charset="0"/>
                            <a:ea typeface="Cambria Math" charset="0"/>
                            <a:cs typeface="Cambria Math" charset="0"/>
                          </a:rPr>
                          <m:t>𝑛</m:t>
                        </m:r>
                      </m:den>
                    </m:f>
                  </m:oMath>
                </a14:m>
                <a:endParaRPr lang="en-US" dirty="0"/>
              </a:p>
              <a:p>
                <a:br>
                  <a:rPr lang="en-US" dirty="0"/>
                </a:br>
                <a:r>
                  <a:rPr lang="en-US" dirty="0"/>
                  <a:t>For labels no smoothing is needed, as all labels occur in the training data</a:t>
                </a:r>
                <a:br>
                  <a:rPr lang="en-US" dirty="0"/>
                </a:br>
                <a:endParaRPr lang="en-US" dirty="0"/>
              </a:p>
              <a:p>
                <a:endParaRPr lang="en-US"/>
              </a:p>
              <a:p>
                <a:endParaRPr lang="en-US"/>
              </a:p>
            </p:txBody>
          </p:sp>
        </mc:Choice>
        <mc:Fallback xmlns="">
          <p:sp>
            <p:nvSpPr>
              <p:cNvPr id="3" name="Content Placeholder 2">
                <a:extLst>
                  <a:ext uri="{FF2B5EF4-FFF2-40B4-BE49-F238E27FC236}">
                    <a16:creationId xmlns:a16="http://schemas.microsoft.com/office/drawing/2014/main" id="{775570B1-A065-304D-BA90-14BF4FF0C8B6}"/>
                  </a:ext>
                </a:extLst>
              </p:cNvPr>
              <p:cNvSpPr>
                <a:spLocks noGrp="1" noRot="1" noChangeAspect="1" noMove="1" noResize="1" noEditPoints="1" noAdjustHandles="1" noChangeArrowheads="1" noChangeShapeType="1" noTextEdit="1"/>
              </p:cNvSpPr>
              <p:nvPr>
                <p:ph idx="1"/>
              </p:nvPr>
            </p:nvSpPr>
            <p:spPr>
              <a:blipFill>
                <a:blip r:embed="rId3"/>
                <a:stretch>
                  <a:fillRect l="-1293" t="-1310" r="-940" b="-196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8B25495-C36F-2C44-BFE9-EC2AAD9CD0F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876865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D8794-CECB-8946-A09F-05A3C6B8D809}"/>
              </a:ext>
            </a:extLst>
          </p:cNvPr>
          <p:cNvSpPr>
            <a:spLocks noGrp="1"/>
          </p:cNvSpPr>
          <p:nvPr>
            <p:ph type="title"/>
          </p:nvPr>
        </p:nvSpPr>
        <p:spPr/>
        <p:txBody>
          <a:bodyPr/>
          <a:lstStyle/>
          <a:p>
            <a:r>
              <a:rPr lang="en-US"/>
              <a:t>Using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0D61-6B16-B542-A739-86ED7C1E30B0}"/>
                  </a:ext>
                </a:extLst>
              </p:cNvPr>
              <p:cNvSpPr>
                <a:spLocks noGrp="1"/>
              </p:cNvSpPr>
              <p:nvPr>
                <p:ph idx="1"/>
              </p:nvPr>
            </p:nvSpPr>
            <p:spPr/>
            <p:txBody>
              <a:bodyPr/>
              <a:lstStyle/>
              <a:p>
                <a:r>
                  <a:rPr lang="en-US" dirty="0"/>
                  <a:t>For a given sequence of words </a:t>
                </a:r>
                <a14:m>
                  <m:oMath xmlns:m="http://schemas.openxmlformats.org/officeDocument/2006/math">
                    <m:r>
                      <a:rPr lang="fr-CH" i="1">
                        <a:latin typeface="Cambria Math" charset="0"/>
                      </a:rPr>
                      <m:t>𝑊</m:t>
                    </m:r>
                  </m:oMath>
                </a14:m>
                <a:r>
                  <a:rPr lang="en-US" dirty="0"/>
                  <a:t> find the most probable model for the labels </a:t>
                </a:r>
                <a14:m>
                  <m:oMath xmlns:m="http://schemas.openxmlformats.org/officeDocument/2006/math">
                    <m:r>
                      <a:rPr lang="fr-CH" i="1">
                        <a:latin typeface="Cambria Math" charset="0"/>
                      </a:rPr>
                      <m:t>𝐸</m:t>
                    </m:r>
                  </m:oMath>
                </a14:m>
                <a:endParaRPr lang="en-US" dirty="0"/>
              </a:p>
              <a:p>
                <a:pPr/>
                <a14:m>
                  <m:oMathPara xmlns:m="http://schemas.openxmlformats.org/officeDocument/2006/math">
                    <m:oMathParaPr>
                      <m:jc m:val="centerGroup"/>
                    </m:oMathParaPr>
                    <m:oMath xmlns:m="http://schemas.openxmlformats.org/officeDocument/2006/math">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fName>
                        <m:e>
                          <m:r>
                            <a:rPr lang="fr-CH" i="1">
                              <a:latin typeface="Cambria Math" charset="0"/>
                            </a:rPr>
                            <m:t>𝑃</m:t>
                          </m:r>
                          <m:r>
                            <a:rPr lang="fr-CH" i="1">
                              <a:latin typeface="Cambria Math" charset="0"/>
                            </a:rPr>
                            <m:t>(</m:t>
                          </m:r>
                          <m:r>
                            <a:rPr lang="fr-CH" i="1">
                              <a:latin typeface="Cambria Math" charset="0"/>
                            </a:rPr>
                            <m:t>𝐸</m:t>
                          </m:r>
                          <m:r>
                            <a:rPr lang="fr-CH" i="1">
                              <a:latin typeface="Cambria Math" charset="0"/>
                            </a:rPr>
                            <m:t>|</m:t>
                          </m:r>
                          <m:r>
                            <a:rPr lang="fr-CH" i="1">
                              <a:latin typeface="Cambria Math" charset="0"/>
                            </a:rPr>
                            <m:t>𝑊</m:t>
                          </m:r>
                          <m:r>
                            <a:rPr lang="fr-CH" i="1">
                              <a:latin typeface="Cambria Math" charset="0"/>
                            </a:rPr>
                            <m:t>)</m:t>
                          </m:r>
                        </m:e>
                      </m:func>
                    </m:oMath>
                  </m:oMathPara>
                </a14:m>
                <a:endParaRPr lang="en-US" dirty="0"/>
              </a:p>
              <a:p>
                <a:endParaRPr lang="en-US"/>
              </a:p>
              <a:p>
                <a:r>
                  <a:rPr lang="en-US"/>
                  <a:t>Brute force search: compute for all possible sequences </a:t>
                </a:r>
                <a:br>
                  <a:rPr lang="en-US"/>
                </a:br>
                <a:r>
                  <a:rPr lang="en-US"/>
                  <a:t>E = </a:t>
                </a:r>
                <a:r>
                  <a:rPr lang="en-US" dirty="0"/>
                  <a:t>(e</a:t>
                </a:r>
                <a:r>
                  <a:rPr lang="en-US" baseline="-25000" dirty="0"/>
                  <a:t>1</a:t>
                </a:r>
                <a:r>
                  <a:rPr lang="en-US" dirty="0"/>
                  <a:t>, e</a:t>
                </a:r>
                <a:r>
                  <a:rPr lang="en-US" baseline="-25000" dirty="0"/>
                  <a:t>2</a:t>
                </a:r>
                <a:r>
                  <a:rPr lang="en-US" dirty="0"/>
                  <a:t>, e</a:t>
                </a:r>
                <a:r>
                  <a:rPr lang="en-US" baseline="-25000" dirty="0"/>
                  <a:t>3</a:t>
                </a:r>
                <a:r>
                  <a:rPr lang="en-US" dirty="0"/>
                  <a:t>, …, </a:t>
                </a:r>
                <a:r>
                  <a:rPr lang="en-US" dirty="0" err="1"/>
                  <a:t>e</a:t>
                </a:r>
                <a:r>
                  <a:rPr lang="en-US" baseline="-25000" dirty="0" err="1"/>
                  <a:t>n</a:t>
                </a:r>
                <a:r>
                  <a:rPr lang="en-US" dirty="0"/>
                  <a:t>) the probability </a:t>
                </a:r>
                <a14:m>
                  <m:oMath xmlns:m="http://schemas.openxmlformats.org/officeDocument/2006/math">
                    <m:r>
                      <a:rPr lang="fr-CH" i="1">
                        <a:latin typeface="Cambria Math" charset="0"/>
                      </a:rPr>
                      <m:t>𝑃</m:t>
                    </m:r>
                    <m:r>
                      <a:rPr lang="fr-CH" i="1">
                        <a:latin typeface="Cambria Math" charset="0"/>
                      </a:rPr>
                      <m:t>(</m:t>
                    </m:r>
                    <m:r>
                      <a:rPr lang="fr-CH" i="1">
                        <a:latin typeface="Cambria Math" charset="0"/>
                      </a:rPr>
                      <m:t>𝐸</m:t>
                    </m:r>
                    <m:r>
                      <a:rPr lang="fr-CH" i="1">
                        <a:latin typeface="Cambria Math" charset="0"/>
                      </a:rPr>
                      <m:t>|</m:t>
                    </m:r>
                    <m:r>
                      <a:rPr lang="fr-CH" i="1">
                        <a:latin typeface="Cambria Math" charset="0"/>
                      </a:rPr>
                      <m:t>𝑊</m:t>
                    </m:r>
                    <m:r>
                      <a:rPr lang="fr-CH" i="1">
                        <a:latin typeface="Cambria Math" charset="0"/>
                      </a:rPr>
                      <m:t>) </m:t>
                    </m:r>
                  </m:oMath>
                </a14:m>
                <a:r>
                  <a:rPr lang="en-US" dirty="0"/>
                  <a:t>and then take the maximum</a:t>
                </a:r>
              </a:p>
              <a:p>
                <a:endParaRPr lang="en-US" dirty="0"/>
              </a:p>
              <a:p>
                <a:r>
                  <a:rPr lang="en-US" dirty="0"/>
                  <a:t>Complexity O(2</a:t>
                </a:r>
                <a:r>
                  <a:rPr lang="en-US" baseline="30000" dirty="0"/>
                  <a:t>n</a:t>
                </a:r>
                <a:r>
                  <a:rPr lang="en-US" dirty="0"/>
                  <a:t>) → unfeasible for longer sequences</a:t>
                </a:r>
                <a:br>
                  <a:rPr lang="en-US" dirty="0"/>
                </a:br>
                <a:r>
                  <a:rPr lang="en-US"/>
                  <a:t>  </a:t>
                </a:r>
              </a:p>
            </p:txBody>
          </p:sp>
        </mc:Choice>
        <mc:Fallback xmlns="">
          <p:sp>
            <p:nvSpPr>
              <p:cNvPr id="3" name="Content Placeholder 2">
                <a:extLst>
                  <a:ext uri="{FF2B5EF4-FFF2-40B4-BE49-F238E27FC236}">
                    <a16:creationId xmlns:a16="http://schemas.microsoft.com/office/drawing/2014/main" id="{B7F40D61-6B16-B542-A739-86ED7C1E30B0}"/>
                  </a:ext>
                </a:extLst>
              </p:cNvPr>
              <p:cNvSpPr>
                <a:spLocks noGrp="1" noRot="1" noChangeAspect="1" noMove="1" noResize="1" noEditPoints="1" noAdjustHandles="1" noChangeArrowheads="1" noChangeShapeType="1" noTextEdit="1"/>
              </p:cNvSpPr>
              <p:nvPr>
                <p:ph idx="1"/>
              </p:nvPr>
            </p:nvSpPr>
            <p:spPr>
              <a:blipFill>
                <a:blip r:embed="rId3"/>
                <a:stretch>
                  <a:fillRect l="-1293" t="-1310" r="-211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90AAB98-AC7C-1349-85FF-90573EAEAA51}"/>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122033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0B67-05A9-0441-82D3-B6B281413860}"/>
              </a:ext>
            </a:extLst>
          </p:cNvPr>
          <p:cNvSpPr>
            <a:spLocks noGrp="1"/>
          </p:cNvSpPr>
          <p:nvPr>
            <p:ph type="title"/>
          </p:nvPr>
        </p:nvSpPr>
        <p:spPr/>
        <p:txBody>
          <a:bodyPr/>
          <a:lstStyle/>
          <a:p>
            <a:r>
              <a:rPr lang="en-US"/>
              <a:t>Observation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FD0ED2-AD80-3147-A970-B7FFA5E19A2B}"/>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fName>
                        <m:e>
                          <m:r>
                            <a:rPr lang="fr-CH" i="1">
                              <a:latin typeface="Cambria Math" charset="0"/>
                            </a:rPr>
                            <m:t>𝑃</m:t>
                          </m:r>
                          <m:r>
                            <a:rPr lang="fr-CH" i="1">
                              <a:latin typeface="Cambria Math" charset="0"/>
                            </a:rPr>
                            <m:t>(</m:t>
                          </m:r>
                          <m:r>
                            <a:rPr lang="fr-CH" i="1">
                              <a:latin typeface="Cambria Math" charset="0"/>
                            </a:rPr>
                            <m:t>𝐸</m:t>
                          </m:r>
                          <m:r>
                            <a:rPr lang="fr-CH" i="1">
                              <a:latin typeface="Cambria Math" charset="0"/>
                            </a:rPr>
                            <m:t>|</m:t>
                          </m:r>
                          <m:r>
                            <a:rPr lang="fr-CH" i="1">
                              <a:latin typeface="Cambria Math" charset="0"/>
                            </a:rPr>
                            <m:t>𝑊</m:t>
                          </m:r>
                          <m:r>
                            <a:rPr lang="fr-CH" i="1">
                              <a:latin typeface="Cambria Math" charset="0"/>
                            </a:rPr>
                            <m:t>)</m:t>
                          </m:r>
                        </m:e>
                      </m:func>
                      <m:r>
                        <a:rPr lang="fr-CH" b="0" i="0">
                          <a:latin typeface="Cambria Math" panose="02040503050406030204" pitchFamily="18" charset="0"/>
                        </a:rPr>
                        <m:t>=</m:t>
                      </m:r>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=2,…,</m:t>
                          </m:r>
                          <m:r>
                            <a:rPr lang="fr-CH" i="1">
                              <a:latin typeface="Cambria Math" charset="0"/>
                              <a:ea typeface="Cambria Math" charset="0"/>
                              <a:cs typeface="Cambria Math" charset="0"/>
                            </a:rPr>
                            <m:t>𝑛</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𝐸</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r>
                                <a:rPr lang="fr-CH" i="1">
                                  <a:latin typeface="Cambria Math" charset="0"/>
                                  <a:ea typeface="Cambria Math" charset="0"/>
                                  <a:cs typeface="Cambria Math" charset="0"/>
                                </a:rPr>
                                <m:t>−1</m:t>
                              </m:r>
                            </m:sub>
                          </m:sSub>
                          <m:r>
                            <a:rPr lang="fr-CH" i="1">
                              <a:latin typeface="Cambria Math" charset="0"/>
                              <a:ea typeface="Cambria Math" charset="0"/>
                              <a:cs typeface="Cambria Math" charset="0"/>
                            </a:rPr>
                            <m:t>)</m:t>
                          </m:r>
                        </m:e>
                      </m:nary>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=1,…,</m:t>
                          </m:r>
                          <m:r>
                            <a:rPr lang="fr-CH" i="1">
                              <a:latin typeface="Cambria Math" charset="0"/>
                              <a:ea typeface="Cambria Math" charset="0"/>
                              <a:cs typeface="Cambria Math" charset="0"/>
                            </a:rPr>
                            <m:t>𝑛</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e>
                      </m:nary>
                      <m:r>
                        <a:rPr lang="fr-CH" b="0" i="1">
                          <a:latin typeface="Cambria Math" panose="02040503050406030204" pitchFamily="18" charset="0"/>
                          <a:ea typeface="Cambria Math" charset="0"/>
                          <a:cs typeface="Cambria Math" charset="0"/>
                        </a:rPr>
                        <m:t>=</m:t>
                      </m:r>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panose="02040503050406030204" pitchFamily="18" charset="0"/>
                            </a:rPr>
                            <m:t>𝐸</m:t>
                          </m:r>
                        </m:lim>
                      </m:limLow>
                      <m:sSub>
                        <m:sSubPr>
                          <m:ctrlPr>
                            <a:rPr lang="fr-CH" i="1">
                              <a:latin typeface="Cambria Math" panose="02040503050406030204" pitchFamily="18" charset="0"/>
                              <a:ea typeface="Cambria Math" charset="0"/>
                              <a:cs typeface="Cambria Math" charset="0"/>
                            </a:rPr>
                          </m:ctrlPr>
                        </m:sSubPr>
                        <m:e>
                          <m:r>
                            <a:rPr lang="fr-CH" b="0" i="1">
                              <a:latin typeface="Cambria Math" panose="02040503050406030204" pitchFamily="18" charset="0"/>
                              <a:ea typeface="Cambria Math" charset="0"/>
                              <a:cs typeface="Cambria Math" charset="0"/>
                            </a:rPr>
                            <m:t> </m:t>
                          </m:r>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𝐸</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b="0" i="1">
                                  <a:latin typeface="Cambria Math" panose="02040503050406030204" pitchFamily="18" charset="0"/>
                                  <a:ea typeface="Cambria Math" charset="0"/>
                                  <a:cs typeface="Cambria Math" charset="0"/>
                                </a:rPr>
                                <m:t>𝑛</m:t>
                              </m:r>
                            </m:sub>
                          </m:sSub>
                        </m:e>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b="0" i="1">
                                  <a:latin typeface="Cambria Math" panose="02040503050406030204" pitchFamily="18" charset="0"/>
                                  <a:ea typeface="Cambria Math" charset="0"/>
                                  <a:cs typeface="Cambria Math" charset="0"/>
                                </a:rPr>
                                <m:t>𝑛</m:t>
                              </m:r>
                              <m:r>
                                <a:rPr lang="fr-CH" i="1">
                                  <a:latin typeface="Cambria Math" charset="0"/>
                                  <a:ea typeface="Cambria Math" charset="0"/>
                                  <a:cs typeface="Cambria Math" charset="0"/>
                                </a:rPr>
                                <m:t>−1</m:t>
                              </m:r>
                            </m:sub>
                          </m:sSub>
                        </m:e>
                      </m:d>
                      <m:r>
                        <a:rPr lang="fr-CH" b="0" i="1">
                          <a:latin typeface="Cambria Math" panose="02040503050406030204" pitchFamily="18" charset="0"/>
                          <a:ea typeface="Cambria Math" charset="0"/>
                          <a:cs typeface="Cambria Math" charset="0"/>
                        </a:rPr>
                        <m:t> </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b="0" i="1">
                                  <a:latin typeface="Cambria Math" panose="02040503050406030204" pitchFamily="18" charset="0"/>
                                  <a:ea typeface="Cambria Math" charset="0"/>
                                  <a:cs typeface="Cambria Math" charset="0"/>
                                </a:rPr>
                                <m:t>𝑛</m:t>
                              </m:r>
                            </m:sub>
                          </m:sSub>
                        </m:e>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b="0" i="1">
                                  <a:latin typeface="Cambria Math" panose="02040503050406030204" pitchFamily="18" charset="0"/>
                                  <a:ea typeface="Cambria Math" charset="0"/>
                                  <a:cs typeface="Cambria Math" charset="0"/>
                                </a:rPr>
                                <m:t>𝑛</m:t>
                              </m:r>
                            </m:sub>
                          </m:sSub>
                        </m:e>
                      </m:d>
                    </m:oMath>
                  </m:oMathPara>
                </a14:m>
                <a:endParaRPr lang="fr-CH" i="1">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limLow>
                        <m:limLowPr>
                          <m:ctrlPr>
                            <a:rPr lang="fr-CH" i="1">
                              <a:latin typeface="Cambria Math" panose="02040503050406030204" pitchFamily="18" charset="0"/>
                            </a:rPr>
                          </m:ctrlPr>
                        </m:limLowPr>
                        <m:e>
                          <m:r>
                            <a:rPr lang="fr-CH" b="0" i="0">
                              <a:latin typeface="Cambria Math" panose="02040503050406030204" pitchFamily="18" charset="0"/>
                            </a:rPr>
                            <m:t> </m:t>
                          </m:r>
                          <m:r>
                            <m:rPr>
                              <m:sty m:val="p"/>
                            </m:rPr>
                            <a:rPr lang="fr-CH">
                              <a:latin typeface="Cambria Math" charset="0"/>
                            </a:rPr>
                            <m:t>argmax</m:t>
                          </m:r>
                        </m:e>
                        <m:lim>
                          <m:r>
                            <a:rPr lang="fr-CH" i="1">
                              <a:latin typeface="Cambria Math" charset="0"/>
                            </a:rPr>
                            <m:t>𝐸</m:t>
                          </m:r>
                        </m:lim>
                      </m:limLow>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=2,…,</m:t>
                          </m:r>
                          <m:r>
                            <a:rPr lang="fr-CH" i="1">
                              <a:latin typeface="Cambria Math" charset="0"/>
                              <a:ea typeface="Cambria Math" charset="0"/>
                              <a:cs typeface="Cambria Math" charset="0"/>
                            </a:rPr>
                            <m:t>𝑛</m:t>
                          </m:r>
                          <m:r>
                            <a:rPr lang="fr-CH" b="0" i="1">
                              <a:latin typeface="Cambria Math" panose="02040503050406030204" pitchFamily="18" charset="0"/>
                              <a:ea typeface="Cambria Math" charset="0"/>
                              <a:cs typeface="Cambria Math" charset="0"/>
                            </a:rPr>
                            <m:t>−1</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𝐸</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r>
                                <a:rPr lang="fr-CH" i="1">
                                  <a:latin typeface="Cambria Math" charset="0"/>
                                  <a:ea typeface="Cambria Math" charset="0"/>
                                  <a:cs typeface="Cambria Math" charset="0"/>
                                </a:rPr>
                                <m:t>−1</m:t>
                              </m:r>
                            </m:sub>
                          </m:sSub>
                          <m:r>
                            <a:rPr lang="fr-CH" i="1">
                              <a:latin typeface="Cambria Math" charset="0"/>
                              <a:ea typeface="Cambria Math" charset="0"/>
                              <a:cs typeface="Cambria Math" charset="0"/>
                            </a:rPr>
                            <m:t>)</m:t>
                          </m:r>
                        </m:e>
                      </m:nary>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=1,…,</m:t>
                          </m:r>
                          <m:r>
                            <a:rPr lang="fr-CH" i="1">
                              <a:latin typeface="Cambria Math" charset="0"/>
                              <a:ea typeface="Cambria Math" charset="0"/>
                              <a:cs typeface="Cambria Math" charset="0"/>
                            </a:rPr>
                            <m:t>𝑛</m:t>
                          </m:r>
                          <m:r>
                            <a:rPr lang="fr-CH" b="0" i="1">
                              <a:latin typeface="Cambria Math" panose="02040503050406030204" pitchFamily="18" charset="0"/>
                              <a:ea typeface="Cambria Math" charset="0"/>
                              <a:cs typeface="Cambria Math" charset="0"/>
                            </a:rPr>
                            <m:t>−1</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e>
                      </m:nary>
                    </m:oMath>
                  </m:oMathPara>
                </a14:m>
                <a:endParaRPr lang="en-US"/>
              </a:p>
            </p:txBody>
          </p:sp>
        </mc:Choice>
        <mc:Fallback xmlns="">
          <p:sp>
            <p:nvSpPr>
              <p:cNvPr id="3" name="Content Placeholder 2">
                <a:extLst>
                  <a:ext uri="{FF2B5EF4-FFF2-40B4-BE49-F238E27FC236}">
                    <a16:creationId xmlns:a16="http://schemas.microsoft.com/office/drawing/2014/main" id="{37FD0ED2-AD80-3147-A970-B7FFA5E19A2B}"/>
                  </a:ext>
                </a:extLst>
              </p:cNvPr>
              <p:cNvSpPr>
                <a:spLocks noGrp="1" noRot="1" noChangeAspect="1" noMove="1" noResize="1" noEditPoints="1" noAdjustHandles="1" noChangeArrowheads="1" noChangeShapeType="1" noTextEdit="1"/>
              </p:cNvSpPr>
              <p:nvPr>
                <p:ph idx="1"/>
              </p:nvPr>
            </p:nvSpPr>
            <p:spPr>
              <a:blipFill>
                <a:blip r:embed="rId3"/>
                <a:stretch>
                  <a:fillRect t="-18777" b="-2008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6967669-D4D5-2542-B568-51C825FE15F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6" name="Right Brace 5">
            <a:extLst>
              <a:ext uri="{FF2B5EF4-FFF2-40B4-BE49-F238E27FC236}">
                <a16:creationId xmlns:a16="http://schemas.microsoft.com/office/drawing/2014/main" id="{4FF90A6F-177A-B646-8899-FDCB879C03C8}"/>
              </a:ext>
            </a:extLst>
          </p:cNvPr>
          <p:cNvSpPr/>
          <p:nvPr/>
        </p:nvSpPr>
        <p:spPr bwMode="auto">
          <a:xfrm rot="5400000">
            <a:off x="5412188" y="1837648"/>
            <a:ext cx="432048" cy="8854841"/>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D7966F-AA1C-5449-B943-806BDC7DA607}"/>
                  </a:ext>
                </a:extLst>
              </p:cNvPr>
              <p:cNvSpPr txBox="1"/>
              <p:nvPr/>
            </p:nvSpPr>
            <p:spPr>
              <a:xfrm>
                <a:off x="2451554" y="6625117"/>
                <a:ext cx="6283195" cy="646331"/>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Independent of the choice of </a:t>
                </a:r>
                <a14:m>
                  <m:oMath xmlns:m="http://schemas.openxmlformats.org/officeDocument/2006/math">
                    <m:sSub>
                      <m:sSubPr>
                        <m:ctrlPr>
                          <a:rPr lang="fr-CH" sz="3600" i="1">
                            <a:latin typeface="Cambria Math" panose="02040503050406030204" pitchFamily="18" charset="0"/>
                            <a:ea typeface="Cambria Math" charset="0"/>
                            <a:cs typeface="Cambria Math" charset="0"/>
                          </a:rPr>
                        </m:ctrlPr>
                      </m:sSubPr>
                      <m:e>
                        <m:r>
                          <a:rPr lang="fr-CH" sz="3600" i="1">
                            <a:latin typeface="Cambria Math" charset="0"/>
                            <a:ea typeface="Cambria Math" charset="0"/>
                            <a:cs typeface="Cambria Math" charset="0"/>
                          </a:rPr>
                          <m:t>𝑒</m:t>
                        </m:r>
                      </m:e>
                      <m:sub>
                        <m:r>
                          <a:rPr lang="fr-CH" sz="3600" i="1">
                            <a:latin typeface="Cambria Math" panose="02040503050406030204" pitchFamily="18" charset="0"/>
                            <a:ea typeface="Cambria Math" charset="0"/>
                            <a:cs typeface="Cambria Math" charset="0"/>
                          </a:rPr>
                          <m:t>𝑛</m:t>
                        </m:r>
                      </m:sub>
                    </m:sSub>
                  </m:oMath>
                </a14:m>
                <a:r>
                  <a:rPr lang="en-US" sz="3600" dirty="0">
                    <a:latin typeface="Calibri" panose="020F0502020204030204" pitchFamily="34" charset="0"/>
                    <a:cs typeface="Calibri" panose="020F0502020204030204" pitchFamily="34" charset="0"/>
                  </a:rPr>
                  <a:t> </a:t>
                </a:r>
              </a:p>
            </p:txBody>
          </p:sp>
        </mc:Choice>
        <mc:Fallback xmlns="">
          <p:sp>
            <p:nvSpPr>
              <p:cNvPr id="7" name="TextBox 6">
                <a:extLst>
                  <a:ext uri="{FF2B5EF4-FFF2-40B4-BE49-F238E27FC236}">
                    <a16:creationId xmlns:a16="http://schemas.microsoft.com/office/drawing/2014/main" id="{86D7966F-AA1C-5449-B943-806BDC7DA607}"/>
                  </a:ext>
                </a:extLst>
              </p:cNvPr>
              <p:cNvSpPr txBox="1">
                <a:spLocks noRot="1" noChangeAspect="1" noMove="1" noResize="1" noEditPoints="1" noAdjustHandles="1" noChangeArrowheads="1" noChangeShapeType="1" noTextEdit="1"/>
              </p:cNvSpPr>
              <p:nvPr/>
            </p:nvSpPr>
            <p:spPr>
              <a:xfrm>
                <a:off x="2451554" y="6625117"/>
                <a:ext cx="6283195" cy="646331"/>
              </a:xfrm>
              <a:prstGeom prst="rect">
                <a:avLst/>
              </a:prstGeom>
              <a:blipFill>
                <a:blip r:embed="rId4"/>
                <a:stretch>
                  <a:fillRect l="-2419" t="-13462" b="-30769"/>
                </a:stretch>
              </a:blipFill>
            </p:spPr>
            <p:txBody>
              <a:bodyPr/>
              <a:lstStyle/>
              <a:p>
                <a:r>
                  <a:rPr lang="en-US">
                    <a:noFill/>
                  </a:rPr>
                  <a:t> </a:t>
                </a:r>
              </a:p>
            </p:txBody>
          </p:sp>
        </mc:Fallback>
      </mc:AlternateContent>
    </p:spTree>
    <p:extLst>
      <p:ext uri="{BB962C8B-B14F-4D97-AF65-F5344CB8AC3E}">
        <p14:creationId xmlns:p14="http://schemas.microsoft.com/office/powerpoint/2010/main" val="3006467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E5CA-ECC7-4A4B-AEE4-2B711A46C9E7}"/>
              </a:ext>
            </a:extLst>
          </p:cNvPr>
          <p:cNvSpPr>
            <a:spLocks noGrp="1"/>
          </p:cNvSpPr>
          <p:nvPr>
            <p:ph type="title"/>
          </p:nvPr>
        </p:nvSpPr>
        <p:spPr/>
        <p:txBody>
          <a:bodyPr/>
          <a:lstStyle/>
          <a:p>
            <a:r>
              <a:rPr lang="en-US"/>
              <a:t>Viterbi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B7431F-3D4C-D642-A467-A9440C6434E9}"/>
                  </a:ext>
                </a:extLst>
              </p:cNvPr>
              <p:cNvSpPr>
                <a:spLocks noGrp="1"/>
              </p:cNvSpPr>
              <p:nvPr>
                <p:ph idx="1"/>
              </p:nvPr>
            </p:nvSpPr>
            <p:spPr/>
            <p:txBody>
              <a:bodyPr/>
              <a:lstStyle/>
              <a:p>
                <a:r>
                  <a:rPr lang="en-US">
                    <a:ea typeface="Cambria Math" panose="02040503050406030204" pitchFamily="18" charset="0"/>
                  </a:rPr>
                  <a:t>Let </a:t>
                </a:r>
                <a14:m>
                  <m:oMath xmlns:m="http://schemas.openxmlformats.org/officeDocument/2006/math">
                    <m:r>
                      <a:rPr lang="en-US" i="1">
                        <a:latin typeface="Cambria Math" panose="02040503050406030204" pitchFamily="18" charset="0"/>
                        <a:ea typeface="Cambria Math" panose="02040503050406030204" pitchFamily="18" charset="0"/>
                      </a:rPr>
                      <m:t>𝜋</m:t>
                    </m:r>
                    <m:d>
                      <m:dPr>
                        <m:ctrlPr>
                          <a:rPr lang="fr-CH" b="0" i="1">
                            <a:latin typeface="Cambria Math" panose="02040503050406030204" pitchFamily="18" charset="0"/>
                            <a:ea typeface="Cambria Math" panose="02040503050406030204" pitchFamily="18" charset="0"/>
                          </a:rPr>
                        </m:ctrlPr>
                      </m:dPr>
                      <m:e>
                        <m:r>
                          <a:rPr lang="fr-CH" b="0" i="1">
                            <a:latin typeface="Cambria Math" panose="02040503050406030204" pitchFamily="18" charset="0"/>
                            <a:ea typeface="Cambria Math" panose="02040503050406030204" pitchFamily="18" charset="0"/>
                          </a:rPr>
                          <m:t>𝑘</m:t>
                        </m:r>
                        <m:r>
                          <a:rPr lang="fr-CH" b="0"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𝑣</m:t>
                        </m:r>
                      </m:e>
                    </m:d>
                  </m:oMath>
                </a14:m>
                <a:r>
                  <a:rPr lang="en-US"/>
                  <a:t> be the maximum probability a sequence of length </a:t>
                </a:r>
                <a14:m>
                  <m:oMath xmlns:m="http://schemas.openxmlformats.org/officeDocument/2006/math">
                    <m:r>
                      <a:rPr lang="fr-CH" i="1">
                        <a:latin typeface="Cambria Math" panose="02040503050406030204" pitchFamily="18" charset="0"/>
                        <a:ea typeface="Cambria Math" panose="02040503050406030204" pitchFamily="18" charset="0"/>
                      </a:rPr>
                      <m:t>𝑘</m:t>
                    </m:r>
                  </m:oMath>
                </a14:m>
                <a:r>
                  <a:rPr lang="en-US"/>
                  <a:t> can achieve with last label </a:t>
                </a:r>
                <a14:m>
                  <m:oMath xmlns:m="http://schemas.openxmlformats.org/officeDocument/2006/math">
                    <m:r>
                      <a:rPr lang="fr-CH" i="1">
                        <a:latin typeface="Cambria Math" panose="02040503050406030204" pitchFamily="18" charset="0"/>
                        <a:ea typeface="Cambria Math" panose="02040503050406030204" pitchFamily="18" charset="0"/>
                      </a:rPr>
                      <m:t>𝑣</m:t>
                    </m:r>
                  </m:oMath>
                </a14:m>
                <a:r>
                  <a:rPr lang="en-US"/>
                  <a:t> </a:t>
                </a:r>
              </a:p>
              <a:p>
                <a:endParaRPr lang="en-US"/>
              </a:p>
              <a:p>
                <a:r>
                  <a:rPr lang="en-US"/>
                  <a:t>Then </a:t>
                </a:r>
                <a:endParaRPr lang="fr-CH" i="1">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d>
                        <m:dPr>
                          <m:ctrlPr>
                            <a:rPr lang="fr-CH" i="1">
                              <a:latin typeface="Cambria Math" panose="02040503050406030204" pitchFamily="18" charset="0"/>
                              <a:ea typeface="Cambria Math" panose="02040503050406030204" pitchFamily="18" charset="0"/>
                            </a:rPr>
                          </m:ctrlPr>
                        </m:dPr>
                        <m:e>
                          <m:r>
                            <a:rPr lang="fr-CH" i="1">
                              <a:latin typeface="Cambria Math" panose="02040503050406030204" pitchFamily="18" charset="0"/>
                              <a:ea typeface="Cambria Math" panose="02040503050406030204" pitchFamily="18" charset="0"/>
                            </a:rPr>
                            <m:t>𝑘</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𝑣</m:t>
                          </m:r>
                        </m:e>
                      </m:d>
                      <m:r>
                        <a:rPr lang="fr-CH" b="0" i="0">
                          <a:latin typeface="Cambria Math" panose="02040503050406030204" pitchFamily="18" charset="0"/>
                          <a:ea typeface="Cambria Math" panose="02040503050406030204" pitchFamily="18" charset="0"/>
                        </a:rPr>
                        <m:t>=</m:t>
                      </m:r>
                      <m:func>
                        <m:funcPr>
                          <m:ctrlPr>
                            <a:rPr lang="fr-CH" b="0" i="1">
                              <a:latin typeface="Cambria Math" panose="02040503050406030204" pitchFamily="18" charset="0"/>
                              <a:ea typeface="Cambria Math" panose="02040503050406030204" pitchFamily="18" charset="0"/>
                            </a:rPr>
                          </m:ctrlPr>
                        </m:funcPr>
                        <m:fName>
                          <m:limLow>
                            <m:limLowPr>
                              <m:ctrlPr>
                                <a:rPr lang="fr-CH" b="0" i="1">
                                  <a:latin typeface="Cambria Math" panose="02040503050406030204" pitchFamily="18" charset="0"/>
                                  <a:ea typeface="Cambria Math" panose="02040503050406030204" pitchFamily="18" charset="0"/>
                                </a:rPr>
                              </m:ctrlPr>
                            </m:limLowPr>
                            <m:e>
                              <m:r>
                                <m:rPr>
                                  <m:sty m:val="p"/>
                                </m:rPr>
                                <a:rPr lang="fr-CH" b="0" i="0">
                                  <a:latin typeface="Cambria Math" panose="02040503050406030204" pitchFamily="18" charset="0"/>
                                  <a:ea typeface="Cambria Math" panose="02040503050406030204" pitchFamily="18" charset="0"/>
                                </a:rPr>
                                <m:t>max</m:t>
                              </m:r>
                            </m:e>
                            <m:lim>
                              <m:r>
                                <a:rPr lang="fr-CH" b="0" i="1">
                                  <a:latin typeface="Cambria Math" panose="02040503050406030204" pitchFamily="18" charset="0"/>
                                  <a:ea typeface="Cambria Math" panose="02040503050406030204" pitchFamily="18" charset="0"/>
                                </a:rPr>
                                <m:t>𝑢</m:t>
                              </m:r>
                            </m:lim>
                          </m:limLow>
                        </m:fName>
                        <m:e>
                          <m:r>
                            <a:rPr lang="en-US" i="1">
                              <a:latin typeface="Cambria Math" panose="02040503050406030204" pitchFamily="18" charset="0"/>
                              <a:ea typeface="Cambria Math" panose="02040503050406030204" pitchFamily="18" charset="0"/>
                            </a:rPr>
                            <m:t>𝜋</m:t>
                          </m:r>
                          <m:d>
                            <m:dPr>
                              <m:ctrlPr>
                                <a:rPr lang="fr-CH" i="1">
                                  <a:latin typeface="Cambria Math" panose="02040503050406030204" pitchFamily="18" charset="0"/>
                                  <a:ea typeface="Cambria Math" panose="02040503050406030204" pitchFamily="18" charset="0"/>
                                </a:rPr>
                              </m:ctrlPr>
                            </m:dPr>
                            <m:e>
                              <m:r>
                                <a:rPr lang="fr-CH" i="1">
                                  <a:latin typeface="Cambria Math" panose="02040503050406030204" pitchFamily="18" charset="0"/>
                                  <a:ea typeface="Cambria Math" panose="02040503050406030204" pitchFamily="18" charset="0"/>
                                </a:rPr>
                                <m:t>𝑘</m:t>
                              </m:r>
                              <m:r>
                                <a:rPr lang="fr-CH" b="0" i="1">
                                  <a:latin typeface="Cambria Math" panose="02040503050406030204" pitchFamily="18" charset="0"/>
                                  <a:ea typeface="Cambria Math" panose="02040503050406030204" pitchFamily="18" charset="0"/>
                                </a:rPr>
                                <m:t>−1</m:t>
                              </m:r>
                              <m:r>
                                <a:rPr lang="fr-CH"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𝑢</m:t>
                              </m:r>
                            </m:e>
                          </m:d>
                        </m:e>
                      </m:func>
                      <m:sSub>
                        <m:sSubPr>
                          <m:ctrlPr>
                            <a:rPr lang="fr-CH" i="1">
                              <a:latin typeface="Cambria Math" panose="02040503050406030204" pitchFamily="18" charset="0"/>
                              <a:ea typeface="Cambria Math" charset="0"/>
                              <a:cs typeface="Cambria Math" charset="0"/>
                            </a:rPr>
                          </m:ctrlPr>
                        </m:sSubPr>
                        <m:e>
                          <m:r>
                            <a:rPr lang="fr-CH" i="1">
                              <a:latin typeface="Cambria Math" panose="02040503050406030204" pitchFamily="18" charset="0"/>
                              <a:ea typeface="Cambria Math" charset="0"/>
                              <a:cs typeface="Cambria Math" charset="0"/>
                            </a:rPr>
                            <m:t> </m:t>
                          </m:r>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𝐸</m:t>
                          </m:r>
                        </m:sub>
                      </m:sSub>
                      <m:d>
                        <m:dPr>
                          <m:ctrlPr>
                            <a:rPr lang="fr-CH" i="1">
                              <a:latin typeface="Cambria Math" panose="02040503050406030204" pitchFamily="18" charset="0"/>
                              <a:ea typeface="Cambria Math" charset="0"/>
                              <a:cs typeface="Cambria Math" charset="0"/>
                            </a:rPr>
                          </m:ctrlPr>
                        </m:dPr>
                        <m:e>
                          <m:r>
                            <a:rPr lang="fr-CH" i="1">
                              <a:latin typeface="Cambria Math" panose="02040503050406030204" pitchFamily="18" charset="0"/>
                              <a:ea typeface="Cambria Math" charset="0"/>
                              <a:cs typeface="Cambria Math" charset="0"/>
                            </a:rPr>
                            <m:t>𝑣</m:t>
                          </m:r>
                        </m:e>
                        <m:e>
                          <m:r>
                            <a:rPr lang="fr-CH" b="0" i="1">
                              <a:latin typeface="Cambria Math" panose="02040503050406030204" pitchFamily="18" charset="0"/>
                              <a:ea typeface="Cambria Math" charset="0"/>
                              <a:cs typeface="Cambria Math" charset="0"/>
                            </a:rPr>
                            <m:t>𝑢</m:t>
                          </m:r>
                        </m:e>
                      </m:d>
                      <m:r>
                        <a:rPr lang="fr-CH" i="1">
                          <a:latin typeface="Cambria Math" panose="02040503050406030204" pitchFamily="18" charset="0"/>
                          <a:ea typeface="Cambria Math" charset="0"/>
                          <a:cs typeface="Cambria Math" charset="0"/>
                        </a:rPr>
                        <m:t> </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b="0" i="1">
                                  <a:latin typeface="Cambria Math" panose="02040503050406030204" pitchFamily="18" charset="0"/>
                                  <a:ea typeface="Cambria Math" charset="0"/>
                                  <a:cs typeface="Cambria Math" charset="0"/>
                                </a:rPr>
                                <m:t>𝑘</m:t>
                              </m:r>
                            </m:sub>
                          </m:sSub>
                        </m:e>
                        <m:e>
                          <m:r>
                            <a:rPr lang="fr-CH" b="0" i="1">
                              <a:latin typeface="Cambria Math" panose="02040503050406030204" pitchFamily="18" charset="0"/>
                              <a:ea typeface="Cambria Math" charset="0"/>
                              <a:cs typeface="Cambria Math" charset="0"/>
                            </a:rPr>
                            <m:t>𝑣</m:t>
                          </m:r>
                        </m:e>
                      </m:d>
                    </m:oMath>
                  </m:oMathPara>
                </a14:m>
                <a:endParaRPr lang="en-US"/>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d>
                        <m:dPr>
                          <m:ctrlPr>
                            <a:rPr lang="fr-CH" i="1">
                              <a:latin typeface="Cambria Math" panose="02040503050406030204" pitchFamily="18" charset="0"/>
                              <a:ea typeface="Cambria Math" panose="02040503050406030204" pitchFamily="18" charset="0"/>
                            </a:rPr>
                          </m:ctrlPr>
                        </m:dPr>
                        <m:e>
                          <m:r>
                            <a:rPr lang="fr-CH" b="0" i="1">
                              <a:latin typeface="Cambria Math" panose="02040503050406030204" pitchFamily="18" charset="0"/>
                              <a:ea typeface="Cambria Math" panose="02040503050406030204" pitchFamily="18" charset="0"/>
                            </a:rPr>
                            <m:t>0</m:t>
                          </m:r>
                          <m:r>
                            <a:rPr lang="fr-CH"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m:t>
                          </m:r>
                        </m:e>
                      </m:d>
                      <m:r>
                        <a:rPr lang="fr-CH" b="0" i="1">
                          <a:latin typeface="Cambria Math" panose="02040503050406030204" pitchFamily="18" charset="0"/>
                          <a:ea typeface="Cambria Math" panose="02040503050406030204" pitchFamily="18" charset="0"/>
                        </a:rPr>
                        <m:t>=1</m:t>
                      </m:r>
                    </m:oMath>
                  </m:oMathPara>
                </a14:m>
                <a:endParaRPr lang="en-US"/>
              </a:p>
              <a:p>
                <a:endParaRPr lang="en-US"/>
              </a:p>
              <a:p>
                <a:r>
                  <a:rPr lang="en-US"/>
                  <a:t>This is a dynamic programming algorithm </a:t>
                </a:r>
                <a:br>
                  <a:rPr lang="en-US"/>
                </a:br>
                <a:r>
                  <a:rPr lang="en-US"/>
                  <a:t>→ Viterbi algorithm</a:t>
                </a:r>
              </a:p>
            </p:txBody>
          </p:sp>
        </mc:Choice>
        <mc:Fallback xmlns="">
          <p:sp>
            <p:nvSpPr>
              <p:cNvPr id="3" name="Content Placeholder 2">
                <a:extLst>
                  <a:ext uri="{FF2B5EF4-FFF2-40B4-BE49-F238E27FC236}">
                    <a16:creationId xmlns:a16="http://schemas.microsoft.com/office/drawing/2014/main" id="{76B7431F-3D4C-D642-A467-A9440C6434E9}"/>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5D151B7-8DFD-9043-A792-F9E285AE812D}"/>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550574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CH" sz="4800"/>
              <a:t>An HMM model would not be an appropriate approach to identify</a:t>
            </a:r>
          </a:p>
        </p:txBody>
      </p:sp>
      <p:sp>
        <p:nvSpPr>
          <p:cNvPr id="13314" name="TPAnswers"/>
          <p:cNvSpPr>
            <a:spLocks noGrp="1"/>
          </p:cNvSpPr>
          <p:nvPr>
            <p:ph idx="1"/>
            <p:custDataLst>
              <p:tags r:id="rId2"/>
            </p:custDataLst>
          </p:nvPr>
        </p:nvSpPr>
        <p:spPr/>
        <p:txBody>
          <a:bodyPr>
            <a:normAutofit/>
          </a:bodyPr>
          <a:lstStyle/>
          <a:p>
            <a:pPr marL="742950" indent="-742950">
              <a:buFont typeface="Arial" charset="0"/>
              <a:buAutoNum type="alphaUcPeriod"/>
            </a:pPr>
            <a:endParaRPr lang="en-US" altLang="en-US" dirty="0">
              <a:ea typeface="MS PGothic" charset="-128"/>
            </a:endParaRPr>
          </a:p>
          <a:p>
            <a:pPr marL="742950" indent="-742950">
              <a:buFont typeface="Arial" charset="0"/>
              <a:buAutoNum type="alphaUcPeriod"/>
            </a:pPr>
            <a:r>
              <a:rPr lang="en-US" altLang="en-US" dirty="0">
                <a:ea typeface="MS PGothic" charset="-128"/>
              </a:rPr>
              <a:t>Named Entities</a:t>
            </a:r>
          </a:p>
          <a:p>
            <a:pPr marL="742950" indent="-742950">
              <a:buFont typeface="Arial" charset="0"/>
              <a:buAutoNum type="alphaUcPeriod"/>
            </a:pPr>
            <a:r>
              <a:rPr lang="en-US" altLang="en-US" dirty="0">
                <a:ea typeface="MS PGothic" charset="-128"/>
              </a:rPr>
              <a:t>Part-of-Speech tags</a:t>
            </a:r>
          </a:p>
          <a:p>
            <a:pPr marL="742950" indent="-742950">
              <a:buFont typeface="Arial" charset="0"/>
              <a:buAutoNum type="alphaUcPeriod"/>
            </a:pPr>
            <a:r>
              <a:rPr lang="en-US" altLang="en-US" dirty="0">
                <a:ea typeface="MS PGothic" charset="-128"/>
              </a:rPr>
              <a:t>Concepts</a:t>
            </a:r>
          </a:p>
          <a:p>
            <a:pPr marL="742950" indent="-742950">
              <a:buFont typeface="Arial" charset="0"/>
              <a:buAutoNum type="alphaUcPeriod"/>
            </a:pPr>
            <a:r>
              <a:rPr lang="en-US" altLang="en-US" dirty="0">
                <a:ea typeface="MS PGothic" charset="-128"/>
              </a:rPr>
              <a:t>Word n-grams</a:t>
            </a:r>
          </a:p>
        </p:txBody>
      </p:sp>
      <p:sp>
        <p:nvSpPr>
          <p:cNvPr id="2" name="Footer Placeholder 1">
            <a:extLst>
              <a:ext uri="{FF2B5EF4-FFF2-40B4-BE49-F238E27FC236}">
                <a16:creationId xmlns:a16="http://schemas.microsoft.com/office/drawing/2014/main" id="{992A9E54-6B7B-1047-8CD7-E84EE1D97EA4}"/>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extLst>
      <p:ext uri="{BB962C8B-B14F-4D97-AF65-F5344CB8AC3E}">
        <p14:creationId xmlns:p14="http://schemas.microsoft.com/office/powerpoint/2010/main" val="1060107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3AEFB-BF8C-034B-890D-D19351A5B569}"/>
              </a:ext>
            </a:extLst>
          </p:cNvPr>
          <p:cNvSpPr>
            <a:spLocks noGrp="1"/>
          </p:cNvSpPr>
          <p:nvPr>
            <p:ph type="title"/>
          </p:nvPr>
        </p:nvSpPr>
        <p:spPr/>
        <p:txBody>
          <a:bodyPr/>
          <a:lstStyle/>
          <a:p>
            <a:r>
              <a:rPr lang="en-US"/>
              <a:t>Which statement is correct?</a:t>
            </a:r>
          </a:p>
        </p:txBody>
      </p:sp>
      <p:sp>
        <p:nvSpPr>
          <p:cNvPr id="3" name="Content Placeholder 2">
            <a:extLst>
              <a:ext uri="{FF2B5EF4-FFF2-40B4-BE49-F238E27FC236}">
                <a16:creationId xmlns:a16="http://schemas.microsoft.com/office/drawing/2014/main" id="{18890861-FBC7-D348-BAB4-998F08C80482}"/>
              </a:ext>
            </a:extLst>
          </p:cNvPr>
          <p:cNvSpPr>
            <a:spLocks noGrp="1"/>
          </p:cNvSpPr>
          <p:nvPr>
            <p:ph idx="1"/>
          </p:nvPr>
        </p:nvSpPr>
        <p:spPr/>
        <p:txBody>
          <a:bodyPr/>
          <a:lstStyle/>
          <a:p>
            <a:pPr marL="514350" indent="-514350">
              <a:buFont typeface="+mj-lt"/>
              <a:buAutoNum type="alphaUcPeriod"/>
            </a:pPr>
            <a:r>
              <a:rPr lang="en-US" sz="3200"/>
              <a:t>The Viterbi algorithm works because words are independent in a sentence</a:t>
            </a:r>
          </a:p>
          <a:p>
            <a:pPr marL="514350" indent="-514350">
              <a:buFont typeface="+mj-lt"/>
              <a:buAutoNum type="alphaUcPeriod"/>
            </a:pPr>
            <a:r>
              <a:rPr lang="en-US" sz="3200"/>
              <a:t>The Viterbi algorithm works because it is applied to an HMM model that makes an independence assumption on the word dependencies in sentences</a:t>
            </a:r>
          </a:p>
          <a:p>
            <a:pPr marL="514350" indent="-514350">
              <a:buFont typeface="+mj-lt"/>
              <a:buAutoNum type="alphaUcPeriod"/>
            </a:pPr>
            <a:r>
              <a:rPr lang="en-US" sz="3200"/>
              <a:t>The Viterbi algorithm works because it makes an independence assumption on the word dependencies in sentences</a:t>
            </a:r>
          </a:p>
          <a:p>
            <a:pPr marL="514350" indent="-514350">
              <a:buFont typeface="+mj-lt"/>
              <a:buAutoNum type="alphaUcPeriod"/>
            </a:pPr>
            <a:r>
              <a:rPr lang="en-US" sz="3200"/>
              <a:t>The Viterbi algorithm works because it is applied to an HMM model that captures independence of words in a sentence</a:t>
            </a:r>
          </a:p>
          <a:p>
            <a:pPr marL="514350" indent="-514350">
              <a:buFont typeface="+mj-lt"/>
              <a:buAutoNum type="alphaUcPeriod"/>
            </a:pPr>
            <a:endParaRPr lang="en-US" sz="3200"/>
          </a:p>
        </p:txBody>
      </p:sp>
      <p:sp>
        <p:nvSpPr>
          <p:cNvPr id="4" name="Footer Placeholder 3">
            <a:extLst>
              <a:ext uri="{FF2B5EF4-FFF2-40B4-BE49-F238E27FC236}">
                <a16:creationId xmlns:a16="http://schemas.microsoft.com/office/drawing/2014/main" id="{8117A065-C45F-5C4C-9D49-63EEC3F9B399}"/>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363499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37219-68C2-5841-9B3D-904D61ED00AA}"/>
              </a:ext>
            </a:extLst>
          </p:cNvPr>
          <p:cNvSpPr>
            <a:spLocks noGrp="1"/>
          </p:cNvSpPr>
          <p:nvPr>
            <p:ph type="title"/>
          </p:nvPr>
        </p:nvSpPr>
        <p:spPr>
          <a:xfrm>
            <a:off x="197987" y="352072"/>
            <a:ext cx="11502284" cy="1056217"/>
          </a:xfrm>
        </p:spPr>
        <p:txBody>
          <a:bodyPr/>
          <a:lstStyle/>
          <a:p>
            <a:r>
              <a:rPr lang="en-US"/>
              <a:t>Knowledge Extraction</a:t>
            </a:r>
          </a:p>
        </p:txBody>
      </p:sp>
      <p:pic>
        <p:nvPicPr>
          <p:cNvPr id="7" name="Content Placeholder 6">
            <a:extLst>
              <a:ext uri="{FF2B5EF4-FFF2-40B4-BE49-F238E27FC236}">
                <a16:creationId xmlns:a16="http://schemas.microsoft.com/office/drawing/2014/main" id="{CB71CA59-E3E3-BE41-9AAF-943AB3D61D7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9031" y="2557241"/>
            <a:ext cx="3810000" cy="2908300"/>
          </a:xfrm>
        </p:spPr>
      </p:pic>
      <p:sp>
        <p:nvSpPr>
          <p:cNvPr id="4" name="Footer Placeholder 3">
            <a:extLst>
              <a:ext uri="{FF2B5EF4-FFF2-40B4-BE49-F238E27FC236}">
                <a16:creationId xmlns:a16="http://schemas.microsoft.com/office/drawing/2014/main" id="{751D3AF9-8687-3849-AC42-BBF7AFDF466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a:extLst>
              <a:ext uri="{FF2B5EF4-FFF2-40B4-BE49-F238E27FC236}">
                <a16:creationId xmlns:a16="http://schemas.microsoft.com/office/drawing/2014/main" id="{0B77F921-AC8E-5F42-826B-CE81C9546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5775" y="2088604"/>
            <a:ext cx="3941649" cy="4013841"/>
          </a:xfrm>
          <a:prstGeom prst="rect">
            <a:avLst/>
          </a:prstGeom>
        </p:spPr>
      </p:pic>
      <p:sp>
        <p:nvSpPr>
          <p:cNvPr id="8" name="Right Arrow 7">
            <a:extLst>
              <a:ext uri="{FF2B5EF4-FFF2-40B4-BE49-F238E27FC236}">
                <a16:creationId xmlns:a16="http://schemas.microsoft.com/office/drawing/2014/main" id="{6D0E429B-D954-C146-B937-0EAF87D431E2}"/>
              </a:ext>
            </a:extLst>
          </p:cNvPr>
          <p:cNvSpPr/>
          <p:nvPr/>
        </p:nvSpPr>
        <p:spPr bwMode="auto">
          <a:xfrm>
            <a:off x="4931519" y="3619255"/>
            <a:ext cx="1872208" cy="720080"/>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9" name="Rectangle 8">
            <a:extLst>
              <a:ext uri="{FF2B5EF4-FFF2-40B4-BE49-F238E27FC236}">
                <a16:creationId xmlns:a16="http://schemas.microsoft.com/office/drawing/2014/main" id="{B484473F-066E-1F4B-B880-8836897BA346}"/>
              </a:ext>
            </a:extLst>
          </p:cNvPr>
          <p:cNvSpPr/>
          <p:nvPr/>
        </p:nvSpPr>
        <p:spPr>
          <a:xfrm>
            <a:off x="3419351" y="5557931"/>
            <a:ext cx="5937250" cy="1923604"/>
          </a:xfrm>
          <a:prstGeom prst="rect">
            <a:avLst/>
          </a:prstGeom>
        </p:spPr>
        <p:txBody>
          <a:bodyPr>
            <a:spAutoFit/>
          </a:bodyPr>
          <a:lstStyle/>
          <a:p>
            <a:pPr lvl="0" algn="l">
              <a:spcBef>
                <a:spcPct val="20000"/>
              </a:spcBef>
            </a:pPr>
            <a:r>
              <a:rPr lang="en-US" sz="3500" kern="0">
                <a:solidFill>
                  <a:srgbClr val="000000"/>
                </a:solidFill>
                <a:latin typeface="Calibri"/>
                <a:cs typeface="Calibri"/>
              </a:rPr>
              <a:t>Who are the entities?</a:t>
            </a:r>
          </a:p>
          <a:p>
            <a:pPr lvl="0" algn="l">
              <a:spcBef>
                <a:spcPct val="20000"/>
              </a:spcBef>
            </a:pPr>
            <a:r>
              <a:rPr lang="en-US" sz="3500" kern="0">
                <a:solidFill>
                  <a:srgbClr val="000000"/>
                </a:solidFill>
                <a:latin typeface="Calibri"/>
                <a:cs typeface="Calibri"/>
              </a:rPr>
              <a:t>What are their attributes?</a:t>
            </a:r>
          </a:p>
          <a:p>
            <a:pPr lvl="0" algn="l">
              <a:spcBef>
                <a:spcPct val="20000"/>
              </a:spcBef>
            </a:pPr>
            <a:r>
              <a:rPr lang="en-US" sz="3500" kern="0">
                <a:solidFill>
                  <a:srgbClr val="000000"/>
                </a:solidFill>
                <a:latin typeface="Calibri"/>
                <a:cs typeface="Calibri"/>
              </a:rPr>
              <a:t>How are they related?</a:t>
            </a:r>
          </a:p>
        </p:txBody>
      </p:sp>
      <p:sp>
        <p:nvSpPr>
          <p:cNvPr id="10" name="Rectangle 9">
            <a:extLst>
              <a:ext uri="{FF2B5EF4-FFF2-40B4-BE49-F238E27FC236}">
                <a16:creationId xmlns:a16="http://schemas.microsoft.com/office/drawing/2014/main" id="{24F733BE-CAA4-9843-A4C9-ED14EBAB7511}"/>
              </a:ext>
            </a:extLst>
          </p:cNvPr>
          <p:cNvSpPr/>
          <p:nvPr/>
        </p:nvSpPr>
        <p:spPr>
          <a:xfrm>
            <a:off x="3228194" y="1402159"/>
            <a:ext cx="5137112" cy="707886"/>
          </a:xfrm>
          <a:prstGeom prst="rect">
            <a:avLst/>
          </a:prstGeom>
        </p:spPr>
        <p:txBody>
          <a:bodyPr wrap="none">
            <a:spAutoFit/>
          </a:bodyPr>
          <a:lstStyle/>
          <a:p>
            <a:r>
              <a:rPr lang="en-US" sz="4000" dirty="0">
                <a:latin typeface="Calibri" panose="020F0502020204030204" pitchFamily="34" charset="0"/>
                <a:cs typeface="Calibri" panose="020F0502020204030204" pitchFamily="34" charset="0"/>
              </a:rPr>
              <a:t>From text to knowledge</a:t>
            </a:r>
          </a:p>
        </p:txBody>
      </p:sp>
    </p:spTree>
    <p:extLst>
      <p:ext uri="{BB962C8B-B14F-4D97-AF65-F5344CB8AC3E}">
        <p14:creationId xmlns:p14="http://schemas.microsoft.com/office/powerpoint/2010/main" val="2202756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3. Information extraction</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236233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Extraction (IE)</a:t>
            </a:r>
          </a:p>
        </p:txBody>
      </p:sp>
      <p:sp>
        <p:nvSpPr>
          <p:cNvPr id="3" name="Content Placeholder 2"/>
          <p:cNvSpPr>
            <a:spLocks noGrp="1"/>
          </p:cNvSpPr>
          <p:nvPr>
            <p:ph idx="1"/>
          </p:nvPr>
        </p:nvSpPr>
        <p:spPr/>
        <p:txBody>
          <a:bodyPr/>
          <a:lstStyle/>
          <a:p>
            <a:r>
              <a:rPr lang="en-US" sz="3200" b="1" dirty="0"/>
              <a:t>Task</a:t>
            </a:r>
            <a:r>
              <a:rPr lang="en-US" sz="3200" dirty="0"/>
              <a:t>: Extract statements from text </a:t>
            </a:r>
            <a:br>
              <a:rPr lang="en-US" sz="3200" dirty="0"/>
            </a:br>
            <a:r>
              <a:rPr lang="en-US" sz="3200" dirty="0"/>
              <a:t>	→ creation of knowledge graphs</a:t>
            </a:r>
          </a:p>
          <a:p>
            <a:pPr lvl="0"/>
            <a:endParaRPr lang="en-US" sz="2000" b="1" dirty="0">
              <a:solidFill>
                <a:srgbClr val="000000"/>
              </a:solidFill>
            </a:endParaRPr>
          </a:p>
          <a:p>
            <a:pPr lvl="0"/>
            <a:r>
              <a:rPr lang="en-US" sz="2000" b="1" u="sng" dirty="0">
                <a:solidFill>
                  <a:srgbClr val="000000"/>
                </a:solidFill>
              </a:rPr>
              <a:t>EPFL</a:t>
            </a:r>
            <a:r>
              <a:rPr lang="en-US" sz="2000" u="sng" dirty="0">
                <a:solidFill>
                  <a:srgbClr val="000000"/>
                </a:solidFill>
              </a:rPr>
              <a:t> is one of the two </a:t>
            </a:r>
            <a:r>
              <a:rPr lang="en-US" sz="2000" b="1" u="sng" dirty="0">
                <a:solidFill>
                  <a:srgbClr val="000000"/>
                </a:solidFill>
              </a:rPr>
              <a:t>Swiss Federal Institutes of Technology</a:t>
            </a:r>
            <a:r>
              <a:rPr lang="en-US" sz="2000" u="sng" dirty="0">
                <a:solidFill>
                  <a:srgbClr val="000000"/>
                </a:solidFill>
              </a:rPr>
              <a:t>.</a:t>
            </a:r>
            <a:r>
              <a:rPr lang="en-US" sz="2000" dirty="0">
                <a:solidFill>
                  <a:srgbClr val="000000"/>
                </a:solidFill>
              </a:rPr>
              <a:t> With the status of a national school since 1969, the young engineering school has grown in many dimensions, to the extent of becoming one of the most famous </a:t>
            </a:r>
            <a:r>
              <a:rPr lang="en-US" sz="2000" b="1" dirty="0">
                <a:solidFill>
                  <a:srgbClr val="000000"/>
                </a:solidFill>
              </a:rPr>
              <a:t>European</a:t>
            </a:r>
            <a:r>
              <a:rPr lang="en-US" sz="2000" dirty="0">
                <a:solidFill>
                  <a:srgbClr val="000000"/>
                </a:solidFill>
              </a:rPr>
              <a:t> institutions of science and technology. Like </a:t>
            </a:r>
            <a:r>
              <a:rPr lang="en-US" sz="2000" u="sng" dirty="0">
                <a:solidFill>
                  <a:srgbClr val="000000"/>
                </a:solidFill>
              </a:rPr>
              <a:t>its sister institution in </a:t>
            </a:r>
            <a:r>
              <a:rPr lang="en-US" sz="2000" b="1" u="sng" dirty="0">
                <a:solidFill>
                  <a:srgbClr val="000000"/>
                </a:solidFill>
              </a:rPr>
              <a:t>Zurich</a:t>
            </a:r>
            <a:r>
              <a:rPr lang="en-US" sz="2000" u="sng" dirty="0">
                <a:solidFill>
                  <a:srgbClr val="000000"/>
                </a:solidFill>
              </a:rPr>
              <a:t>, </a:t>
            </a:r>
            <a:r>
              <a:rPr lang="en-US" sz="2000" b="1" u="sng" dirty="0">
                <a:solidFill>
                  <a:srgbClr val="000000"/>
                </a:solidFill>
              </a:rPr>
              <a:t>ETHZ</a:t>
            </a:r>
            <a:r>
              <a:rPr lang="en-US" sz="2000" dirty="0">
                <a:solidFill>
                  <a:srgbClr val="000000"/>
                </a:solidFill>
              </a:rPr>
              <a:t>, it has three core missions: training, research and technology transfer. Associated with several </a:t>
            </a:r>
            <a:r>
              <a:rPr lang="en-US" sz="2000" dirty="0" err="1">
                <a:solidFill>
                  <a:srgbClr val="000000"/>
                </a:solidFill>
              </a:rPr>
              <a:t>specialised</a:t>
            </a:r>
            <a:r>
              <a:rPr lang="en-US" sz="2000" dirty="0">
                <a:solidFill>
                  <a:srgbClr val="000000"/>
                </a:solidFill>
              </a:rPr>
              <a:t> research institutes, the two </a:t>
            </a:r>
            <a:r>
              <a:rPr lang="en-US" sz="2000" b="1" dirty="0" err="1">
                <a:solidFill>
                  <a:srgbClr val="000000"/>
                </a:solidFill>
              </a:rPr>
              <a:t>Ecoles</a:t>
            </a:r>
            <a:r>
              <a:rPr lang="en-US" sz="2000" b="1" dirty="0">
                <a:solidFill>
                  <a:srgbClr val="000000"/>
                </a:solidFill>
              </a:rPr>
              <a:t> </a:t>
            </a:r>
            <a:r>
              <a:rPr lang="en-US" sz="2000" b="1" dirty="0" err="1">
                <a:solidFill>
                  <a:srgbClr val="000000"/>
                </a:solidFill>
              </a:rPr>
              <a:t>Polytechniques</a:t>
            </a:r>
            <a:r>
              <a:rPr lang="en-US" sz="2000" b="1" dirty="0">
                <a:solidFill>
                  <a:srgbClr val="000000"/>
                </a:solidFill>
              </a:rPr>
              <a:t> </a:t>
            </a:r>
            <a:r>
              <a:rPr lang="en-US" sz="2000" dirty="0">
                <a:solidFill>
                  <a:srgbClr val="000000"/>
                </a:solidFill>
              </a:rPr>
              <a:t>(</a:t>
            </a:r>
            <a:r>
              <a:rPr lang="en-US" sz="2000" b="1" dirty="0">
                <a:solidFill>
                  <a:srgbClr val="000000"/>
                </a:solidFill>
              </a:rPr>
              <a:t>Institutes of Technology</a:t>
            </a:r>
            <a:r>
              <a:rPr lang="en-US" sz="2000" dirty="0">
                <a:solidFill>
                  <a:srgbClr val="000000"/>
                </a:solidFill>
              </a:rPr>
              <a:t>) form the </a:t>
            </a:r>
            <a:r>
              <a:rPr lang="en-US" sz="2000" b="1" u="sng" dirty="0">
                <a:solidFill>
                  <a:srgbClr val="000000"/>
                </a:solidFill>
              </a:rPr>
              <a:t>EPF domain </a:t>
            </a:r>
            <a:r>
              <a:rPr lang="en-US" sz="2000" u="sng" dirty="0">
                <a:solidFill>
                  <a:srgbClr val="000000"/>
                </a:solidFill>
              </a:rPr>
              <a:t>, which is directly dependent on the </a:t>
            </a:r>
            <a:r>
              <a:rPr lang="en-US" sz="2000" b="1" u="sng" dirty="0">
                <a:solidFill>
                  <a:srgbClr val="000000"/>
                </a:solidFill>
              </a:rPr>
              <a:t>Federal Department of Economic Affairs</a:t>
            </a:r>
            <a:r>
              <a:rPr lang="en-US" sz="2000" b="1" dirty="0">
                <a:solidFill>
                  <a:srgbClr val="000000"/>
                </a:solidFill>
              </a:rPr>
              <a:t>, Education and Research (EAER)</a:t>
            </a:r>
            <a:r>
              <a:rPr lang="en-US" sz="2000" dirty="0">
                <a:solidFill>
                  <a:srgbClr val="000000"/>
                </a:solidFill>
              </a:rPr>
              <a:t>.</a:t>
            </a:r>
          </a:p>
          <a:p>
            <a:pPr lvl="0"/>
            <a:endParaRPr lang="en-US" sz="2000" dirty="0">
              <a:solidFill>
                <a:srgbClr val="000000"/>
              </a:solidFill>
            </a:endParaRPr>
          </a:p>
          <a:p>
            <a:pPr lvl="0"/>
            <a:r>
              <a:rPr lang="en-US" sz="2000" b="1" u="sng" dirty="0">
                <a:solidFill>
                  <a:srgbClr val="000000"/>
                </a:solidFill>
              </a:rPr>
              <a:t>EPFL</a:t>
            </a:r>
            <a:r>
              <a:rPr lang="en-US" sz="2000" u="sng" dirty="0">
                <a:solidFill>
                  <a:srgbClr val="000000"/>
                </a:solidFill>
              </a:rPr>
              <a:t> is located in </a:t>
            </a:r>
            <a:r>
              <a:rPr lang="en-US" sz="2000" b="1" u="sng" dirty="0">
                <a:solidFill>
                  <a:srgbClr val="000000"/>
                </a:solidFill>
              </a:rPr>
              <a:t>Lausanne</a:t>
            </a:r>
            <a:r>
              <a:rPr lang="en-US" sz="2000" u="sng" dirty="0">
                <a:solidFill>
                  <a:srgbClr val="000000"/>
                </a:solidFill>
              </a:rPr>
              <a:t> </a:t>
            </a:r>
            <a:r>
              <a:rPr lang="en-US" sz="2000" dirty="0">
                <a:solidFill>
                  <a:srgbClr val="000000"/>
                </a:solidFill>
              </a:rPr>
              <a:t>in </a:t>
            </a:r>
            <a:r>
              <a:rPr lang="en-US" sz="2000" b="1" dirty="0">
                <a:solidFill>
                  <a:srgbClr val="000000"/>
                </a:solidFill>
              </a:rPr>
              <a:t>Switzerland</a:t>
            </a:r>
            <a:r>
              <a:rPr lang="en-US" sz="2000" dirty="0">
                <a:solidFill>
                  <a:srgbClr val="000000"/>
                </a:solidFill>
              </a:rPr>
              <a:t>, on the shores of the largest lake in </a:t>
            </a:r>
            <a:r>
              <a:rPr lang="en-US" sz="2000" b="1" dirty="0">
                <a:solidFill>
                  <a:srgbClr val="000000"/>
                </a:solidFill>
              </a:rPr>
              <a:t>Europe</a:t>
            </a:r>
            <a:r>
              <a:rPr lang="en-US" sz="2000" dirty="0">
                <a:solidFill>
                  <a:srgbClr val="000000"/>
                </a:solidFill>
              </a:rPr>
              <a:t>, </a:t>
            </a:r>
            <a:r>
              <a:rPr lang="en-US" sz="2000" b="1" u="sng" dirty="0">
                <a:solidFill>
                  <a:srgbClr val="000000"/>
                </a:solidFill>
              </a:rPr>
              <a:t>Lake Geneva </a:t>
            </a:r>
            <a:r>
              <a:rPr lang="en-US" sz="2000" u="sng" dirty="0">
                <a:solidFill>
                  <a:srgbClr val="000000"/>
                </a:solidFill>
              </a:rPr>
              <a:t>and at the foot of the </a:t>
            </a:r>
            <a:r>
              <a:rPr lang="en-US" sz="2000" b="1" u="sng" dirty="0">
                <a:solidFill>
                  <a:srgbClr val="000000"/>
                </a:solidFill>
              </a:rPr>
              <a:t>Alps</a:t>
            </a:r>
            <a:r>
              <a:rPr lang="en-US" sz="2000" u="sng" dirty="0">
                <a:solidFill>
                  <a:srgbClr val="000000"/>
                </a:solidFill>
              </a:rPr>
              <a:t> and </a:t>
            </a:r>
            <a:r>
              <a:rPr lang="en-US" sz="2000" b="1" u="sng" dirty="0">
                <a:solidFill>
                  <a:srgbClr val="000000"/>
                </a:solidFill>
              </a:rPr>
              <a:t>Mont-Blanc</a:t>
            </a:r>
            <a:r>
              <a:rPr lang="en-US" sz="2000" dirty="0">
                <a:solidFill>
                  <a:srgbClr val="000000"/>
                </a:solidFill>
              </a:rPr>
              <a:t>. Its main campus brings together over 11,000 persons, students, researchers and staff in the same magical place. </a:t>
            </a:r>
            <a:endParaRPr lang="en-US" sz="1800" dirty="0">
              <a:solidFill>
                <a:srgbClr val="000000"/>
              </a:solidFill>
            </a:endParaRPr>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625226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Statements</a:t>
            </a:r>
          </a:p>
        </p:txBody>
      </p:sp>
      <p:sp>
        <p:nvSpPr>
          <p:cNvPr id="3" name="Content Placeholder 2"/>
          <p:cNvSpPr>
            <a:spLocks noGrp="1"/>
          </p:cNvSpPr>
          <p:nvPr>
            <p:ph idx="1"/>
          </p:nvPr>
        </p:nvSpPr>
        <p:spPr/>
        <p:txBody>
          <a:bodyPr/>
          <a:lstStyle/>
          <a:p>
            <a:r>
              <a:rPr lang="en-US" sz="2000" b="1" u="sng" dirty="0">
                <a:solidFill>
                  <a:srgbClr val="000000"/>
                </a:solidFill>
              </a:rPr>
              <a:t>EPFL</a:t>
            </a:r>
            <a:r>
              <a:rPr lang="en-US" sz="2000" u="sng" dirty="0">
                <a:solidFill>
                  <a:srgbClr val="000000"/>
                </a:solidFill>
              </a:rPr>
              <a:t> is one of the two </a:t>
            </a:r>
            <a:r>
              <a:rPr lang="en-US" sz="2000" b="1" u="sng" dirty="0">
                <a:solidFill>
                  <a:srgbClr val="000000"/>
                </a:solidFill>
              </a:rPr>
              <a:t>Swiss Federal Institutes of Technology</a:t>
            </a:r>
          </a:p>
          <a:p>
            <a:r>
              <a:rPr lang="en-US" sz="2800" dirty="0">
                <a:solidFill>
                  <a:srgbClr val="000000"/>
                </a:solidFill>
              </a:rPr>
              <a:t>EPFL  - IS-A -  Swiss Federal Institute of Technology</a:t>
            </a:r>
          </a:p>
          <a:p>
            <a:endParaRPr lang="en-US" sz="2000" b="1" u="sng" dirty="0">
              <a:solidFill>
                <a:srgbClr val="000000"/>
              </a:solidFill>
            </a:endParaRPr>
          </a:p>
          <a:p>
            <a:r>
              <a:rPr lang="en-US" sz="2000" u="sng" dirty="0">
                <a:solidFill>
                  <a:srgbClr val="000000"/>
                </a:solidFill>
              </a:rPr>
              <a:t>its sister institution in </a:t>
            </a:r>
            <a:r>
              <a:rPr lang="en-US" sz="2000" b="1" u="sng" dirty="0">
                <a:solidFill>
                  <a:srgbClr val="000000"/>
                </a:solidFill>
              </a:rPr>
              <a:t>Zurich</a:t>
            </a:r>
            <a:r>
              <a:rPr lang="en-US" sz="2000" u="sng" dirty="0">
                <a:solidFill>
                  <a:srgbClr val="000000"/>
                </a:solidFill>
              </a:rPr>
              <a:t>, </a:t>
            </a:r>
            <a:r>
              <a:rPr lang="en-US" sz="2000" b="1" u="sng" dirty="0">
                <a:solidFill>
                  <a:srgbClr val="000000"/>
                </a:solidFill>
              </a:rPr>
              <a:t>ETHZ</a:t>
            </a:r>
          </a:p>
          <a:p>
            <a:r>
              <a:rPr lang="en-US" sz="2800" dirty="0">
                <a:solidFill>
                  <a:srgbClr val="000000"/>
                </a:solidFill>
              </a:rPr>
              <a:t>EPFL  - RELATED-TO -  ETHZ</a:t>
            </a:r>
            <a:endParaRPr lang="en-US" sz="2000" b="1" u="sng" dirty="0">
              <a:solidFill>
                <a:srgbClr val="000000"/>
              </a:solidFill>
            </a:endParaRPr>
          </a:p>
          <a:p>
            <a:endParaRPr lang="en-US" sz="2000" b="1" u="sng" dirty="0">
              <a:solidFill>
                <a:srgbClr val="000000"/>
              </a:solidFill>
            </a:endParaRPr>
          </a:p>
          <a:p>
            <a:r>
              <a:rPr lang="en-US" sz="2000" b="1" u="sng" dirty="0">
                <a:solidFill>
                  <a:srgbClr val="000000"/>
                </a:solidFill>
              </a:rPr>
              <a:t>EPF domain </a:t>
            </a:r>
            <a:r>
              <a:rPr lang="en-US" sz="2000" u="sng" dirty="0">
                <a:solidFill>
                  <a:srgbClr val="000000"/>
                </a:solidFill>
              </a:rPr>
              <a:t>, which is directly dependent on the </a:t>
            </a:r>
            <a:r>
              <a:rPr lang="en-US" sz="2000" b="1" u="sng" dirty="0">
                <a:solidFill>
                  <a:srgbClr val="000000"/>
                </a:solidFill>
              </a:rPr>
              <a:t>Federal Department of Economic Affairs</a:t>
            </a:r>
          </a:p>
          <a:p>
            <a:r>
              <a:rPr lang="en-US" sz="2800" dirty="0">
                <a:solidFill>
                  <a:srgbClr val="000000"/>
                </a:solidFill>
              </a:rPr>
              <a:t>EPF Domain  - DEPENDS-ON -  FDEA</a:t>
            </a:r>
          </a:p>
          <a:p>
            <a:endParaRPr lang="en-US" sz="2000" b="1" u="sng" dirty="0">
              <a:solidFill>
                <a:srgbClr val="000000"/>
              </a:solidFill>
            </a:endParaRPr>
          </a:p>
          <a:p>
            <a:r>
              <a:rPr lang="en-US" sz="2000" b="1" u="sng" dirty="0">
                <a:solidFill>
                  <a:srgbClr val="000000"/>
                </a:solidFill>
              </a:rPr>
              <a:t>EPFL</a:t>
            </a:r>
            <a:r>
              <a:rPr lang="en-US" sz="2000" u="sng" dirty="0">
                <a:solidFill>
                  <a:srgbClr val="000000"/>
                </a:solidFill>
              </a:rPr>
              <a:t> is located in </a:t>
            </a:r>
            <a:r>
              <a:rPr lang="en-US" sz="2000" b="1" u="sng" dirty="0">
                <a:solidFill>
                  <a:srgbClr val="000000"/>
                </a:solidFill>
              </a:rPr>
              <a:t>Lausanne</a:t>
            </a:r>
          </a:p>
          <a:p>
            <a:pPr lvl="0"/>
            <a:r>
              <a:rPr lang="en-US" sz="2800" dirty="0">
                <a:solidFill>
                  <a:srgbClr val="000000"/>
                </a:solidFill>
              </a:rPr>
              <a:t>EPFL – LOCATED-IN -  Lausanne</a:t>
            </a:r>
          </a:p>
          <a:p>
            <a:endParaRPr lang="en-US" sz="2000" b="1" u="sng" dirty="0">
              <a:solidFill>
                <a:srgbClr val="000000"/>
              </a:solidFill>
            </a:endParaRPr>
          </a:p>
          <a:p>
            <a:r>
              <a:rPr lang="en-US" sz="2000" b="1" u="sng" dirty="0">
                <a:solidFill>
                  <a:srgbClr val="000000"/>
                </a:solidFill>
              </a:rPr>
              <a:t>Lake Geneva </a:t>
            </a:r>
            <a:r>
              <a:rPr lang="en-US" sz="2000" u="sng" dirty="0">
                <a:solidFill>
                  <a:srgbClr val="000000"/>
                </a:solidFill>
              </a:rPr>
              <a:t>and at the foot of the </a:t>
            </a:r>
            <a:r>
              <a:rPr lang="en-US" sz="2000" b="1" u="sng" dirty="0">
                <a:solidFill>
                  <a:srgbClr val="000000"/>
                </a:solidFill>
              </a:rPr>
              <a:t>Alps</a:t>
            </a:r>
          </a:p>
          <a:p>
            <a:pPr lvl="0"/>
            <a:r>
              <a:rPr lang="en-US" sz="2800" dirty="0">
                <a:solidFill>
                  <a:srgbClr val="000000"/>
                </a:solidFill>
              </a:rPr>
              <a:t>EPFL – LOCATED-IN -  Alps ?    Lake Geneva – LOCATED-IN – Alps?</a:t>
            </a:r>
          </a:p>
          <a:p>
            <a:endParaRPr lang="en-US" sz="2000" b="1" u="sng" dirty="0">
              <a:solidFill>
                <a:srgbClr val="000000"/>
              </a:solidFill>
            </a:endParaRPr>
          </a:p>
          <a:p>
            <a:endParaRPr lang="en-US" sz="2000" b="1" u="sng" dirty="0">
              <a:solidFill>
                <a:srgbClr val="000000"/>
              </a:solidFill>
            </a:endParaRPr>
          </a:p>
          <a:p>
            <a:endParaRPr lang="en-US" sz="2000" b="1" u="sng" dirty="0">
              <a:solidFill>
                <a:srgbClr val="000000"/>
              </a:solidFill>
            </a:endParaRPr>
          </a:p>
          <a:p>
            <a:endParaRPr lang="en-US" sz="2000" b="1" u="sng" dirty="0">
              <a:solidFill>
                <a:srgbClr val="000000"/>
              </a:solidFill>
            </a:endParaRPr>
          </a:p>
          <a:p>
            <a:endParaRPr lang="en-US" sz="2000" b="1" u="sng" dirty="0">
              <a:solidFill>
                <a:srgbClr val="000000"/>
              </a:solidFill>
            </a:endParaRPr>
          </a:p>
          <a:p>
            <a:endParaRPr lang="en-US" sz="2000" b="1" u="sng" dirty="0">
              <a:solidFill>
                <a:srgbClr val="000000"/>
              </a:solidFill>
            </a:endParaRPr>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701466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Typed Statements </a:t>
            </a:r>
          </a:p>
        </p:txBody>
      </p:sp>
      <p:sp>
        <p:nvSpPr>
          <p:cNvPr id="3" name="Content Placeholder 2"/>
          <p:cNvSpPr>
            <a:spLocks noGrp="1"/>
          </p:cNvSpPr>
          <p:nvPr>
            <p:ph idx="1"/>
          </p:nvPr>
        </p:nvSpPr>
        <p:spPr/>
        <p:txBody>
          <a:bodyPr/>
          <a:lstStyle/>
          <a:p>
            <a:pPr lvl="0"/>
            <a:r>
              <a:rPr lang="en-US" sz="2800" dirty="0">
                <a:solidFill>
                  <a:srgbClr val="000000"/>
                </a:solidFill>
              </a:rPr>
              <a:t>EPFL – PART-OF – Swiss Federal Institute of Technology</a:t>
            </a:r>
          </a:p>
          <a:p>
            <a:pPr lvl="0"/>
            <a:r>
              <a:rPr lang="en-US" sz="2800" dirty="0">
                <a:solidFill>
                  <a:srgbClr val="000000"/>
                </a:solidFill>
              </a:rPr>
              <a:t>		Type: ORG – PART-OF – ORG</a:t>
            </a:r>
            <a:endParaRPr lang="en-US" sz="2000" b="1" u="sng" dirty="0">
              <a:solidFill>
                <a:srgbClr val="000000"/>
              </a:solidFill>
            </a:endParaRPr>
          </a:p>
          <a:p>
            <a:pPr lvl="0"/>
            <a:r>
              <a:rPr lang="en-US" sz="2800" dirty="0">
                <a:solidFill>
                  <a:srgbClr val="000000"/>
                </a:solidFill>
              </a:rPr>
              <a:t>EPFL – RELATED-TO – ETHZ</a:t>
            </a:r>
            <a:endParaRPr lang="en-US" sz="2000" b="1" u="sng" dirty="0">
              <a:solidFill>
                <a:srgbClr val="000000"/>
              </a:solidFill>
            </a:endParaRPr>
          </a:p>
          <a:p>
            <a:pPr lvl="0"/>
            <a:r>
              <a:rPr lang="en-US" sz="2800" dirty="0">
                <a:solidFill>
                  <a:srgbClr val="000000"/>
                </a:solidFill>
              </a:rPr>
              <a:t>		Type: ORG – RELATED-TO – ORG</a:t>
            </a:r>
            <a:endParaRPr lang="en-US" sz="2000" b="1" u="sng" dirty="0">
              <a:solidFill>
                <a:srgbClr val="000000"/>
              </a:solidFill>
            </a:endParaRPr>
          </a:p>
          <a:p>
            <a:pPr lvl="0"/>
            <a:r>
              <a:rPr lang="en-US" sz="2800" dirty="0">
                <a:solidFill>
                  <a:srgbClr val="000000"/>
                </a:solidFill>
              </a:rPr>
              <a:t>EPF Domain – PART-OF – FDEA</a:t>
            </a:r>
          </a:p>
          <a:p>
            <a:pPr lvl="0"/>
            <a:r>
              <a:rPr lang="en-US" sz="2800" dirty="0">
                <a:solidFill>
                  <a:srgbClr val="000000"/>
                </a:solidFill>
              </a:rPr>
              <a:t>		Type: ORG – PART-OF – ORG</a:t>
            </a:r>
            <a:endParaRPr lang="en-US" sz="2000" b="1" u="sng" dirty="0">
              <a:solidFill>
                <a:srgbClr val="000000"/>
              </a:solidFill>
            </a:endParaRPr>
          </a:p>
          <a:p>
            <a:pPr lvl="0"/>
            <a:r>
              <a:rPr lang="en-US" sz="2800" dirty="0">
                <a:solidFill>
                  <a:srgbClr val="000000"/>
                </a:solidFill>
              </a:rPr>
              <a:t>EPFL – LOCATED-IN -  Lausanne</a:t>
            </a:r>
          </a:p>
          <a:p>
            <a:pPr lvl="0"/>
            <a:r>
              <a:rPr lang="en-US" sz="2800" dirty="0">
                <a:solidFill>
                  <a:srgbClr val="000000"/>
                </a:solidFill>
              </a:rPr>
              <a:t>		Type: ORG – LOCATED-IN – LOC</a:t>
            </a:r>
            <a:endParaRPr lang="en-US" sz="2000" b="1" u="sng" dirty="0">
              <a:solidFill>
                <a:srgbClr val="000000"/>
              </a:solidFill>
            </a:endParaRPr>
          </a:p>
          <a:p>
            <a:pPr lvl="0"/>
            <a:r>
              <a:rPr lang="en-US" sz="2800" dirty="0">
                <a:solidFill>
                  <a:srgbClr val="000000"/>
                </a:solidFill>
              </a:rPr>
              <a:t>EPFL – LOCATED-IN -  Alps ?    Lake Geneva – LOCATED-IN – Alps?</a:t>
            </a:r>
          </a:p>
          <a:p>
            <a:r>
              <a:rPr lang="en-US" sz="2800" dirty="0">
                <a:solidFill>
                  <a:srgbClr val="000000"/>
                </a:solidFill>
              </a:rPr>
              <a:t>		Type: ORG – LOCATED-IN – LOC</a:t>
            </a:r>
          </a:p>
          <a:p>
            <a:r>
              <a:rPr lang="en-US" sz="2800" dirty="0">
                <a:solidFill>
                  <a:srgbClr val="000000"/>
                </a:solidFill>
              </a:rPr>
              <a:t>		Type: LOC – LOCATED-IN – LOC</a:t>
            </a:r>
            <a:endParaRPr lang="en-US" sz="2000" dirty="0">
              <a:solidFill>
                <a:srgbClr val="000000"/>
              </a:solidFill>
            </a:endParaRPr>
          </a:p>
          <a:p>
            <a:pPr lvl="0"/>
            <a:endParaRPr lang="en-US" sz="2800" dirty="0">
              <a:solidFill>
                <a:srgbClr val="000000"/>
              </a:solidFill>
            </a:endParaRPr>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821751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Statement Schema</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Oval 4"/>
          <p:cNvSpPr/>
          <p:nvPr/>
        </p:nvSpPr>
        <p:spPr bwMode="auto">
          <a:xfrm>
            <a:off x="971079" y="3456756"/>
            <a:ext cx="3456384" cy="1512168"/>
          </a:xfrm>
          <a:prstGeom prst="ellipse">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a:ln>
                  <a:noFill/>
                </a:ln>
                <a:solidFill>
                  <a:schemeClr val="tx2"/>
                </a:solidFill>
                <a:effectLst/>
                <a:latin typeface="Calibri" charset="0"/>
                <a:ea typeface="Calibri" charset="0"/>
                <a:cs typeface="Calibri" charset="0"/>
              </a:rPr>
              <a:t>ORG</a:t>
            </a:r>
          </a:p>
        </p:txBody>
      </p:sp>
      <p:sp>
        <p:nvSpPr>
          <p:cNvPr id="6" name="Oval 5"/>
          <p:cNvSpPr/>
          <p:nvPr/>
        </p:nvSpPr>
        <p:spPr bwMode="auto">
          <a:xfrm>
            <a:off x="7091759" y="3456756"/>
            <a:ext cx="3456384" cy="1512168"/>
          </a:xfrm>
          <a:prstGeom prst="ellipse">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a:ln>
                  <a:noFill/>
                </a:ln>
                <a:solidFill>
                  <a:schemeClr val="tx2"/>
                </a:solidFill>
                <a:effectLst/>
                <a:latin typeface="Calibri" charset="0"/>
                <a:ea typeface="Calibri" charset="0"/>
                <a:cs typeface="Calibri" charset="0"/>
              </a:rPr>
              <a:t>LOC</a:t>
            </a:r>
          </a:p>
        </p:txBody>
      </p:sp>
      <p:cxnSp>
        <p:nvCxnSpPr>
          <p:cNvPr id="11" name="Curved Connector 10"/>
          <p:cNvCxnSpPr>
            <a:stCxn id="5" idx="1"/>
            <a:endCxn id="5" idx="7"/>
          </p:cNvCxnSpPr>
          <p:nvPr/>
        </p:nvCxnSpPr>
        <p:spPr bwMode="auto">
          <a:xfrm rot="5400000" flipH="1" flipV="1">
            <a:off x="2699271" y="2456192"/>
            <a:ext cx="12700" cy="2444032"/>
          </a:xfrm>
          <a:prstGeom prst="curvedConnector3">
            <a:avLst>
              <a:gd name="adj1" fmla="val 10439488"/>
            </a:avLst>
          </a:prstGeom>
          <a:solidFill>
            <a:schemeClr val="accent1"/>
          </a:solidFill>
          <a:ln w="9525" cap="flat" cmpd="sng" algn="ctr">
            <a:solidFill>
              <a:schemeClr val="tx1"/>
            </a:solidFill>
            <a:prstDash val="solid"/>
            <a:round/>
            <a:headEnd type="none" w="med" len="med"/>
            <a:tailEnd type="triangle"/>
          </a:ln>
          <a:effectLst/>
        </p:spPr>
      </p:cxnSp>
      <p:sp>
        <p:nvSpPr>
          <p:cNvPr id="14" name="Rectangle 13"/>
          <p:cNvSpPr/>
          <p:nvPr/>
        </p:nvSpPr>
        <p:spPr bwMode="auto">
          <a:xfrm>
            <a:off x="2051199" y="2232620"/>
            <a:ext cx="1391866" cy="792088"/>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solidFill>
                <a:effectLst/>
                <a:latin typeface="Calibri" charset="0"/>
                <a:ea typeface="Calibri" charset="0"/>
                <a:cs typeface="Calibri" charset="0"/>
              </a:rPr>
              <a:t>PART-OF</a:t>
            </a:r>
          </a:p>
        </p:txBody>
      </p:sp>
      <p:cxnSp>
        <p:nvCxnSpPr>
          <p:cNvPr id="15" name="Curved Connector 14"/>
          <p:cNvCxnSpPr>
            <a:stCxn id="5" idx="3"/>
            <a:endCxn id="5" idx="5"/>
          </p:cNvCxnSpPr>
          <p:nvPr/>
        </p:nvCxnSpPr>
        <p:spPr bwMode="auto">
          <a:xfrm rot="16200000" flipH="1">
            <a:off x="2699271" y="3525456"/>
            <a:ext cx="12700" cy="2444032"/>
          </a:xfrm>
          <a:prstGeom prst="curvedConnector3">
            <a:avLst>
              <a:gd name="adj1" fmla="val 11250764"/>
            </a:avLst>
          </a:prstGeom>
          <a:solidFill>
            <a:schemeClr val="accent1"/>
          </a:solidFill>
          <a:ln w="9525" cap="flat" cmpd="sng" algn="ctr">
            <a:solidFill>
              <a:schemeClr val="tx1"/>
            </a:solidFill>
            <a:prstDash val="solid"/>
            <a:round/>
            <a:headEnd type="none" w="med" len="med"/>
            <a:tailEnd type="triangle"/>
          </a:ln>
          <a:effectLst/>
        </p:spPr>
      </p:cxnSp>
      <p:sp>
        <p:nvSpPr>
          <p:cNvPr id="19" name="Rectangle 18"/>
          <p:cNvSpPr/>
          <p:nvPr/>
        </p:nvSpPr>
        <p:spPr bwMode="auto">
          <a:xfrm>
            <a:off x="1871179" y="5629443"/>
            <a:ext cx="1751905" cy="792088"/>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a:latin typeface="Calibri" charset="0"/>
                <a:ea typeface="Calibri" charset="0"/>
                <a:cs typeface="Calibri" charset="0"/>
              </a:rPr>
              <a:t>RELATED-TO</a:t>
            </a:r>
            <a:endParaRPr kumimoji="0" lang="en-US" sz="2400" b="0" i="0" u="none" strike="noStrike" cap="none" normalizeH="0" baseline="0" dirty="0">
              <a:ln>
                <a:noFill/>
              </a:ln>
              <a:solidFill>
                <a:schemeClr val="tx2"/>
              </a:solidFill>
              <a:effectLst/>
              <a:latin typeface="Calibri" charset="0"/>
              <a:ea typeface="Calibri" charset="0"/>
              <a:cs typeface="Calibri" charset="0"/>
            </a:endParaRPr>
          </a:p>
        </p:txBody>
      </p:sp>
      <p:cxnSp>
        <p:nvCxnSpPr>
          <p:cNvPr id="21" name="Straight Arrow Connector 20"/>
          <p:cNvCxnSpPr>
            <a:stCxn id="5" idx="6"/>
            <a:endCxn id="6" idx="2"/>
          </p:cNvCxnSpPr>
          <p:nvPr/>
        </p:nvCxnSpPr>
        <p:spPr bwMode="auto">
          <a:xfrm>
            <a:off x="4427463" y="4212840"/>
            <a:ext cx="266429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2" name="Rectangle 21"/>
          <p:cNvSpPr/>
          <p:nvPr/>
        </p:nvSpPr>
        <p:spPr bwMode="auto">
          <a:xfrm>
            <a:off x="4883658" y="3816796"/>
            <a:ext cx="1751905" cy="792088"/>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a:latin typeface="Calibri" charset="0"/>
                <a:ea typeface="Calibri" charset="0"/>
                <a:cs typeface="Calibri" charset="0"/>
              </a:rPr>
              <a:t>LOCATED-IN</a:t>
            </a:r>
            <a:endParaRPr kumimoji="0" lang="en-US" sz="2400" b="0" i="0" u="none" strike="noStrike" cap="none" normalizeH="0" baseline="0" dirty="0">
              <a:ln>
                <a:noFill/>
              </a:ln>
              <a:solidFill>
                <a:schemeClr val="tx2"/>
              </a:solidFill>
              <a:effectLst/>
              <a:latin typeface="Calibri" charset="0"/>
              <a:ea typeface="Calibri" charset="0"/>
              <a:cs typeface="Calibri" charset="0"/>
            </a:endParaRPr>
          </a:p>
        </p:txBody>
      </p:sp>
      <p:cxnSp>
        <p:nvCxnSpPr>
          <p:cNvPr id="13" name="Curved Connector 12">
            <a:extLst>
              <a:ext uri="{FF2B5EF4-FFF2-40B4-BE49-F238E27FC236}">
                <a16:creationId xmlns:a16="http://schemas.microsoft.com/office/drawing/2014/main" id="{155FD99D-B76E-954D-8927-9E71EE16AF3A}"/>
              </a:ext>
            </a:extLst>
          </p:cNvPr>
          <p:cNvCxnSpPr/>
          <p:nvPr/>
        </p:nvCxnSpPr>
        <p:spPr bwMode="auto">
          <a:xfrm rot="5400000" flipH="1" flipV="1">
            <a:off x="8829602" y="2468893"/>
            <a:ext cx="12700" cy="2444032"/>
          </a:xfrm>
          <a:prstGeom prst="curvedConnector3">
            <a:avLst>
              <a:gd name="adj1" fmla="val 10439488"/>
            </a:avLst>
          </a:prstGeom>
          <a:solidFill>
            <a:schemeClr val="accent1"/>
          </a:solidFill>
          <a:ln w="9525" cap="flat" cmpd="sng" algn="ctr">
            <a:solidFill>
              <a:schemeClr val="tx1"/>
            </a:solidFill>
            <a:prstDash val="solid"/>
            <a:round/>
            <a:headEnd type="none" w="med" len="med"/>
            <a:tailEnd type="triangle"/>
          </a:ln>
          <a:effectLst/>
        </p:spPr>
      </p:cxnSp>
      <p:sp>
        <p:nvSpPr>
          <p:cNvPr id="16" name="Rectangle 15">
            <a:extLst>
              <a:ext uri="{FF2B5EF4-FFF2-40B4-BE49-F238E27FC236}">
                <a16:creationId xmlns:a16="http://schemas.microsoft.com/office/drawing/2014/main" id="{E0E6EEA6-F04E-944E-801E-53FCC2AEFB2A}"/>
              </a:ext>
            </a:extLst>
          </p:cNvPr>
          <p:cNvSpPr/>
          <p:nvPr/>
        </p:nvSpPr>
        <p:spPr bwMode="auto">
          <a:xfrm>
            <a:off x="8124018" y="2232620"/>
            <a:ext cx="1391866" cy="792088"/>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solidFill>
                <a:effectLst/>
                <a:latin typeface="Calibri" charset="0"/>
                <a:ea typeface="Calibri" charset="0"/>
                <a:cs typeface="Calibri" charset="0"/>
              </a:rPr>
              <a:t>PART-OF</a:t>
            </a:r>
          </a:p>
        </p:txBody>
      </p:sp>
    </p:spTree>
    <p:extLst>
      <p:ext uri="{BB962C8B-B14F-4D97-AF65-F5344CB8AC3E}">
        <p14:creationId xmlns:p14="http://schemas.microsoft.com/office/powerpoint/2010/main" val="534842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 to Information Extraction</a:t>
            </a:r>
          </a:p>
        </p:txBody>
      </p:sp>
      <p:sp>
        <p:nvSpPr>
          <p:cNvPr id="3" name="Content Placeholder 2"/>
          <p:cNvSpPr>
            <a:spLocks noGrp="1"/>
          </p:cNvSpPr>
          <p:nvPr>
            <p:ph idx="1"/>
          </p:nvPr>
        </p:nvSpPr>
        <p:spPr/>
        <p:txBody>
          <a:bodyPr/>
          <a:lstStyle/>
          <a:p>
            <a:pPr marL="723856" indent="-723856">
              <a:buFont typeface="+mj-lt"/>
              <a:buAutoNum type="arabicPeriod"/>
            </a:pPr>
            <a:r>
              <a:rPr lang="en-US" dirty="0"/>
              <a:t>Hand-written patterns</a:t>
            </a:r>
          </a:p>
          <a:p>
            <a:pPr marL="723856" indent="-723856">
              <a:buFont typeface="+mj-lt"/>
              <a:buAutoNum type="arabicPeriod"/>
            </a:pPr>
            <a:r>
              <a:rPr lang="en-US" dirty="0"/>
              <a:t>Supervised machine learning</a:t>
            </a:r>
          </a:p>
          <a:p>
            <a:pPr marL="723856" indent="-723856">
              <a:buFont typeface="+mj-lt"/>
              <a:buAutoNum type="arabicPeriod"/>
            </a:pPr>
            <a:r>
              <a:rPr lang="en-US" dirty="0"/>
              <a:t>Bootstrapping</a:t>
            </a:r>
          </a:p>
          <a:p>
            <a:pPr marL="723856" indent="-723856">
              <a:buFont typeface="+mj-lt"/>
              <a:buAutoNum type="arabicPeriod"/>
            </a:pPr>
            <a:r>
              <a:rPr lang="en-US" dirty="0"/>
              <a:t>Distant supervision</a:t>
            </a:r>
          </a:p>
          <a:p>
            <a:pPr marL="723856" indent="-723856">
              <a:buFont typeface="+mj-lt"/>
              <a:buAutoNum type="arabicPeriod"/>
            </a:pPr>
            <a:r>
              <a:rPr lang="en-US" dirty="0"/>
              <a:t>Matrix Factorization</a:t>
            </a:r>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062573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Hand-Written Patterns</a:t>
            </a:r>
          </a:p>
        </p:txBody>
      </p:sp>
      <p:sp>
        <p:nvSpPr>
          <p:cNvPr id="3" name="Content Placeholder 2"/>
          <p:cNvSpPr>
            <a:spLocks noGrp="1"/>
          </p:cNvSpPr>
          <p:nvPr>
            <p:ph idx="1"/>
          </p:nvPr>
        </p:nvSpPr>
        <p:spPr/>
        <p:txBody>
          <a:bodyPr/>
          <a:lstStyle/>
          <a:p>
            <a:r>
              <a:rPr lang="en-US" dirty="0"/>
              <a:t>Early approach from </a:t>
            </a:r>
            <a:r>
              <a:rPr lang="en-US" b="1" dirty="0"/>
              <a:t>Hearst (1992) </a:t>
            </a:r>
          </a:p>
          <a:p>
            <a:pPr lvl="1"/>
            <a:r>
              <a:rPr lang="en-US" dirty="0">
                <a:solidFill>
                  <a:srgbClr val="0000FF"/>
                </a:solidFill>
              </a:rPr>
              <a:t>“</a:t>
            </a:r>
            <a:r>
              <a:rPr lang="en-US" sz="2728" dirty="0">
                <a:solidFill>
                  <a:srgbClr val="0000FF"/>
                </a:solidFill>
              </a:rPr>
              <a:t>Agar is a substance prepared from a mixture of </a:t>
            </a:r>
            <a:r>
              <a:rPr lang="en-US" sz="2728" b="1" dirty="0">
                <a:solidFill>
                  <a:srgbClr val="0000FF"/>
                </a:solidFill>
              </a:rPr>
              <a:t>red algae, such as </a:t>
            </a:r>
            <a:r>
              <a:rPr lang="en-US" sz="2728" b="1" dirty="0" err="1">
                <a:solidFill>
                  <a:srgbClr val="0000FF"/>
                </a:solidFill>
              </a:rPr>
              <a:t>Gelidium</a:t>
            </a:r>
            <a:r>
              <a:rPr lang="en-US" sz="2728" dirty="0">
                <a:solidFill>
                  <a:srgbClr val="0000FF"/>
                </a:solidFill>
              </a:rPr>
              <a:t>, for laboratory or industrial use</a:t>
            </a:r>
            <a:r>
              <a:rPr lang="en-US" sz="2728" dirty="0">
                <a:solidFill>
                  <a:srgbClr val="000090"/>
                </a:solidFill>
              </a:rPr>
              <a:t>”</a:t>
            </a:r>
          </a:p>
          <a:p>
            <a:pPr lvl="1"/>
            <a:endParaRPr lang="en-US" sz="2728" dirty="0">
              <a:solidFill>
                <a:srgbClr val="000090"/>
              </a:solidFill>
            </a:endParaRPr>
          </a:p>
          <a:p>
            <a:r>
              <a:rPr lang="en-US" dirty="0"/>
              <a:t>Patterns to detect IS-A relationships:</a:t>
            </a:r>
          </a:p>
          <a:p>
            <a:pPr marL="565564" lvl="1" indent="0">
              <a:buNone/>
            </a:pPr>
            <a:r>
              <a:rPr lang="en-US" sz="2300" dirty="0">
                <a:solidFill>
                  <a:srgbClr val="000000"/>
                </a:solidFill>
                <a:latin typeface="Courier"/>
                <a:cs typeface="Courier"/>
              </a:rPr>
              <a:t>“Y such as X ((, X)* (, </a:t>
            </a:r>
            <a:r>
              <a:rPr lang="en-US" sz="2300" dirty="0" err="1">
                <a:solidFill>
                  <a:srgbClr val="000000"/>
                </a:solidFill>
                <a:latin typeface="Courier"/>
                <a:cs typeface="Courier"/>
              </a:rPr>
              <a:t>and|or</a:t>
            </a:r>
            <a:r>
              <a:rPr lang="en-US" sz="2300" dirty="0">
                <a:solidFill>
                  <a:srgbClr val="000000"/>
                </a:solidFill>
                <a:latin typeface="Courier"/>
                <a:cs typeface="Courier"/>
              </a:rPr>
              <a:t>) X)”</a:t>
            </a:r>
          </a:p>
          <a:p>
            <a:pPr marL="565564" lvl="1" indent="0">
              <a:buNone/>
            </a:pPr>
            <a:r>
              <a:rPr lang="en-US" sz="2300" dirty="0">
                <a:solidFill>
                  <a:srgbClr val="000000"/>
                </a:solidFill>
                <a:latin typeface="Courier"/>
                <a:cs typeface="Courier"/>
              </a:rPr>
              <a:t>“such Y as X”</a:t>
            </a:r>
          </a:p>
          <a:p>
            <a:pPr marL="565564" lvl="1" indent="0">
              <a:buNone/>
            </a:pPr>
            <a:r>
              <a:rPr lang="en-US" sz="2300" dirty="0">
                <a:solidFill>
                  <a:srgbClr val="000000"/>
                </a:solidFill>
                <a:latin typeface="Courier"/>
                <a:cs typeface="Courier"/>
              </a:rPr>
              <a:t>“X or other Y”</a:t>
            </a:r>
          </a:p>
          <a:p>
            <a:pPr marL="565564" lvl="1" indent="0">
              <a:buNone/>
            </a:pPr>
            <a:r>
              <a:rPr lang="en-US" sz="2300" dirty="0">
                <a:solidFill>
                  <a:srgbClr val="000000"/>
                </a:solidFill>
                <a:latin typeface="Courier"/>
                <a:cs typeface="Courier"/>
              </a:rPr>
              <a:t>“X and other Y”</a:t>
            </a:r>
          </a:p>
          <a:p>
            <a:pPr marL="565564" lvl="1" indent="0">
              <a:buNone/>
            </a:pPr>
            <a:r>
              <a:rPr lang="en-US" sz="2300" dirty="0">
                <a:solidFill>
                  <a:srgbClr val="000000"/>
                </a:solidFill>
                <a:latin typeface="Courier"/>
                <a:cs typeface="Courier"/>
              </a:rPr>
              <a:t>“Y including X”</a:t>
            </a:r>
          </a:p>
          <a:p>
            <a:pPr marL="565564" lvl="1" indent="0">
              <a:buNone/>
            </a:pPr>
            <a:r>
              <a:rPr lang="en-US" sz="2300" dirty="0">
                <a:solidFill>
                  <a:srgbClr val="000000"/>
                </a:solidFill>
                <a:latin typeface="Courier"/>
                <a:cs typeface="Courier"/>
              </a:rPr>
              <a:t>“Y, especially X”</a:t>
            </a:r>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810125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t>
            </a:r>
            <a:r>
              <a:rPr lang="en-US" dirty="0" err="1"/>
              <a:t>isa</a:t>
            </a:r>
            <a:r>
              <a:rPr lang="en-US" dirty="0"/>
              <a:t> Database</a:t>
            </a:r>
          </a:p>
        </p:txBody>
      </p:sp>
      <p:sp>
        <p:nvSpPr>
          <p:cNvPr id="3" name="Content Placeholder 2"/>
          <p:cNvSpPr>
            <a:spLocks noGrp="1"/>
          </p:cNvSpPr>
          <p:nvPr>
            <p:ph idx="1"/>
          </p:nvPr>
        </p:nvSpPr>
        <p:spPr/>
        <p:txBody>
          <a:bodyPr/>
          <a:lstStyle/>
          <a:p>
            <a:r>
              <a:rPr lang="en-US" dirty="0"/>
              <a:t>Large scale extraction </a:t>
            </a:r>
            <a:br>
              <a:rPr lang="en-US" dirty="0"/>
            </a:br>
            <a:r>
              <a:rPr lang="en-US" dirty="0"/>
              <a:t>of IS-A </a:t>
            </a:r>
            <a:br>
              <a:rPr lang="en-US" dirty="0"/>
            </a:br>
            <a:r>
              <a:rPr lang="en-US" dirty="0"/>
              <a:t>relationships from </a:t>
            </a:r>
            <a:br>
              <a:rPr lang="en-US" dirty="0"/>
            </a:br>
            <a:r>
              <a:rPr lang="en-US" dirty="0"/>
              <a:t>web documents</a:t>
            </a:r>
          </a:p>
          <a:p>
            <a:endParaRPr lang="en-US" dirty="0"/>
          </a:p>
          <a:p>
            <a:endParaRPr lang="en-US" dirty="0"/>
          </a:p>
          <a:p>
            <a:endParaRPr lang="en-US" dirty="0"/>
          </a:p>
          <a:p>
            <a:endParaRPr lang="en-US" dirty="0"/>
          </a:p>
          <a:p>
            <a:endParaRPr lang="en-US" sz="2000" dirty="0"/>
          </a:p>
          <a:p>
            <a:r>
              <a:rPr lang="en-US" sz="2000" dirty="0"/>
              <a:t>http://</a:t>
            </a:r>
            <a:r>
              <a:rPr lang="en-US" sz="2000" dirty="0" err="1"/>
              <a:t>webisadb.webdatacommons.org</a:t>
            </a:r>
            <a:r>
              <a:rPr lang="en-US" sz="2000" dirty="0"/>
              <a:t>/</a:t>
            </a:r>
            <a:r>
              <a:rPr lang="en-US" sz="2000" dirty="0" err="1"/>
              <a:t>webisadb</a:t>
            </a:r>
            <a:r>
              <a:rPr lang="en-US" sz="2000" dirty="0"/>
              <a:t>/</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003527" y="504428"/>
            <a:ext cx="6768752" cy="6056251"/>
          </a:xfrm>
          <a:prstGeom prst="rect">
            <a:avLst/>
          </a:prstGeom>
        </p:spPr>
      </p:pic>
    </p:spTree>
    <p:extLst>
      <p:ext uri="{BB962C8B-B14F-4D97-AF65-F5344CB8AC3E}">
        <p14:creationId xmlns:p14="http://schemas.microsoft.com/office/powerpoint/2010/main" val="1059041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General Hand-Written Patterns</a:t>
            </a:r>
          </a:p>
        </p:txBody>
      </p:sp>
      <p:sp>
        <p:nvSpPr>
          <p:cNvPr id="3" name="Content Placeholder 2"/>
          <p:cNvSpPr>
            <a:spLocks noGrp="1"/>
          </p:cNvSpPr>
          <p:nvPr>
            <p:ph idx="1"/>
          </p:nvPr>
        </p:nvSpPr>
        <p:spPr/>
        <p:txBody>
          <a:bodyPr/>
          <a:lstStyle/>
          <a:p>
            <a:r>
              <a:rPr lang="en-US" b="1" dirty="0"/>
              <a:t>Idea</a:t>
            </a:r>
            <a:r>
              <a:rPr lang="en-US" dirty="0"/>
              <a:t>: </a:t>
            </a:r>
            <a:r>
              <a:rPr lang="en-US" dirty="0">
                <a:ea typeface="ＭＳ Ｐゴシック" charset="0"/>
              </a:rPr>
              <a:t>relations often hold between specific entity types</a:t>
            </a:r>
          </a:p>
          <a:p>
            <a:pPr marL="723856" lvl="1" indent="-278406"/>
            <a:r>
              <a:rPr lang="en-US" sz="2728" dirty="0">
                <a:solidFill>
                  <a:srgbClr val="0000FF"/>
                </a:solidFill>
              </a:rPr>
              <a:t>located-in </a:t>
            </a:r>
            <a:r>
              <a:rPr lang="en-US" sz="2728" dirty="0"/>
              <a:t>(ORGANIZATION, LOCATION)</a:t>
            </a:r>
          </a:p>
          <a:p>
            <a:pPr marL="723856" lvl="1" indent="-278406"/>
            <a:r>
              <a:rPr lang="en-US" sz="2728" dirty="0">
                <a:solidFill>
                  <a:srgbClr val="0000FF"/>
                </a:solidFill>
              </a:rPr>
              <a:t>founded</a:t>
            </a:r>
            <a:r>
              <a:rPr lang="en-US" sz="2728" dirty="0"/>
              <a:t> (PERSON, ORGANIZATION)</a:t>
            </a:r>
          </a:p>
          <a:p>
            <a:pPr marL="723856" lvl="1" indent="-278406"/>
            <a:r>
              <a:rPr lang="en-US" sz="2728" dirty="0">
                <a:solidFill>
                  <a:srgbClr val="0000FF"/>
                </a:solidFill>
              </a:rPr>
              <a:t>cures </a:t>
            </a:r>
            <a:r>
              <a:rPr lang="en-US" sz="2728" dirty="0"/>
              <a:t>(DRUG, DISEASE)</a:t>
            </a:r>
          </a:p>
          <a:p>
            <a:endParaRPr lang="en-US" dirty="0"/>
          </a:p>
          <a:p>
            <a:r>
              <a:rPr lang="en-US" dirty="0"/>
              <a:t>First, perform Named Entities Recognition</a:t>
            </a:r>
          </a:p>
          <a:p>
            <a:endParaRPr lang="en-US" dirty="0"/>
          </a:p>
          <a:p>
            <a:r>
              <a:rPr lang="en-US" dirty="0"/>
              <a:t>Use typed pattern: </a:t>
            </a:r>
            <a:r>
              <a:rPr lang="en-US" dirty="0">
                <a:solidFill>
                  <a:srgbClr val="D2D2F4"/>
                </a:solidFill>
              </a:rPr>
              <a:t>ORG</a:t>
            </a:r>
            <a:r>
              <a:rPr lang="en-US" dirty="0"/>
              <a:t> is located in </a:t>
            </a:r>
            <a:r>
              <a:rPr lang="en-US" dirty="0">
                <a:solidFill>
                  <a:srgbClr val="FF0000"/>
                </a:solidFill>
              </a:rPr>
              <a:t>LOC</a:t>
            </a:r>
            <a:r>
              <a:rPr lang="en-US" dirty="0"/>
              <a:t>, </a:t>
            </a:r>
            <a:r>
              <a:rPr lang="en-US" dirty="0">
                <a:solidFill>
                  <a:srgbClr val="FF0000"/>
                </a:solidFill>
              </a:rPr>
              <a:t>LOC</a:t>
            </a:r>
          </a:p>
          <a:p>
            <a:r>
              <a:rPr lang="en-US" sz="3600" b="1" dirty="0">
                <a:solidFill>
                  <a:schemeClr val="accent6">
                    <a:lumMod val="20000"/>
                    <a:lumOff val="80000"/>
                  </a:schemeClr>
                </a:solidFill>
              </a:rPr>
              <a:t>EPFL</a:t>
            </a:r>
            <a:r>
              <a:rPr lang="en-US" sz="3600" dirty="0">
                <a:solidFill>
                  <a:schemeClr val="accent6">
                    <a:lumMod val="20000"/>
                    <a:lumOff val="80000"/>
                  </a:schemeClr>
                </a:solidFill>
              </a:rPr>
              <a:t> </a:t>
            </a:r>
            <a:r>
              <a:rPr lang="en-US" sz="3600" dirty="0">
                <a:solidFill>
                  <a:srgbClr val="000000"/>
                </a:solidFill>
              </a:rPr>
              <a:t>is located in </a:t>
            </a:r>
            <a:r>
              <a:rPr lang="en-US" sz="3600" b="1" dirty="0">
                <a:solidFill>
                  <a:srgbClr val="FF0000"/>
                </a:solidFill>
              </a:rPr>
              <a:t>Lausanne</a:t>
            </a:r>
            <a:r>
              <a:rPr lang="en-US" sz="3600" dirty="0">
                <a:solidFill>
                  <a:srgbClr val="000000"/>
                </a:solidFill>
              </a:rPr>
              <a:t>, </a:t>
            </a:r>
            <a:r>
              <a:rPr lang="en-US" sz="3600" b="1" dirty="0">
                <a:solidFill>
                  <a:srgbClr val="FF0000"/>
                </a:solidFill>
              </a:rPr>
              <a:t>Switzerland</a:t>
            </a:r>
            <a:endParaRPr lang="en-US" dirty="0">
              <a:solidFill>
                <a:srgbClr val="FF0000"/>
              </a:solidFill>
            </a:endParaRPr>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9551956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Hand-Written Patterns</a:t>
            </a:r>
          </a:p>
        </p:txBody>
      </p:sp>
      <p:sp>
        <p:nvSpPr>
          <p:cNvPr id="3" name="Content Placeholder 2"/>
          <p:cNvSpPr>
            <a:spLocks noGrp="1"/>
          </p:cNvSpPr>
          <p:nvPr>
            <p:ph idx="1"/>
          </p:nvPr>
        </p:nvSpPr>
        <p:spPr/>
        <p:txBody>
          <a:bodyPr/>
          <a:lstStyle/>
          <a:p>
            <a:r>
              <a:rPr lang="en-US" dirty="0"/>
              <a:t>Advantages</a:t>
            </a:r>
          </a:p>
          <a:p>
            <a:pPr marL="457200" indent="-457200">
              <a:buFont typeface="Arial" charset="0"/>
              <a:buChar char="•"/>
            </a:pPr>
            <a:r>
              <a:rPr lang="en-US" dirty="0"/>
              <a:t>Rules tend to be high-precision</a:t>
            </a:r>
          </a:p>
          <a:p>
            <a:pPr marL="457200" indent="-457200">
              <a:buFont typeface="Arial" charset="0"/>
              <a:buChar char="•"/>
            </a:pPr>
            <a:r>
              <a:rPr lang="en-US" dirty="0"/>
              <a:t>Can be tailored to specific domains</a:t>
            </a:r>
          </a:p>
          <a:p>
            <a:endParaRPr lang="en-US" dirty="0"/>
          </a:p>
          <a:p>
            <a:r>
              <a:rPr lang="en-US" dirty="0"/>
              <a:t>Disadvantages</a:t>
            </a:r>
          </a:p>
          <a:p>
            <a:pPr marL="457200" indent="-457200">
              <a:buFont typeface="Arial" charset="0"/>
              <a:buChar char="•"/>
            </a:pPr>
            <a:r>
              <a:rPr lang="en-US" dirty="0"/>
              <a:t>Human patterns are often low-recall</a:t>
            </a:r>
          </a:p>
          <a:p>
            <a:pPr marL="457200" indent="-457200">
              <a:buFont typeface="Arial" charset="0"/>
              <a:buChar char="•"/>
            </a:pPr>
            <a:r>
              <a:rPr lang="en-US" dirty="0"/>
              <a:t>A lot of effort to think of all possible patterns</a:t>
            </a:r>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683144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C9E4-862C-A542-9139-11D6C171F86E}"/>
              </a:ext>
            </a:extLst>
          </p:cNvPr>
          <p:cNvSpPr>
            <a:spLocks noGrp="1"/>
          </p:cNvSpPr>
          <p:nvPr>
            <p:ph type="title"/>
          </p:nvPr>
        </p:nvSpPr>
        <p:spPr/>
        <p:txBody>
          <a:bodyPr/>
          <a:lstStyle/>
          <a:p>
            <a:r>
              <a:rPr lang="en-US"/>
              <a:t>Basic Questions in Knowledge Extraction</a:t>
            </a:r>
          </a:p>
        </p:txBody>
      </p:sp>
      <p:sp>
        <p:nvSpPr>
          <p:cNvPr id="3" name="Content Placeholder 2">
            <a:extLst>
              <a:ext uri="{FF2B5EF4-FFF2-40B4-BE49-F238E27FC236}">
                <a16:creationId xmlns:a16="http://schemas.microsoft.com/office/drawing/2014/main" id="{F90AC5D1-0B7E-764F-A552-B0BEB829A7A0}"/>
              </a:ext>
            </a:extLst>
          </p:cNvPr>
          <p:cNvSpPr>
            <a:spLocks noGrp="1"/>
          </p:cNvSpPr>
          <p:nvPr>
            <p:ph idx="1"/>
          </p:nvPr>
        </p:nvSpPr>
        <p:spPr/>
        <p:txBody>
          <a:bodyPr/>
          <a:lstStyle/>
          <a:p>
            <a:r>
              <a:rPr lang="en-US"/>
              <a:t>Who are the entities?</a:t>
            </a:r>
          </a:p>
          <a:p>
            <a:pPr marL="457200" indent="-457200">
              <a:buFont typeface="Wingdings" pitchFamily="2" charset="2"/>
              <a:buChar char="Ø"/>
            </a:pPr>
            <a:r>
              <a:rPr lang="en-US"/>
              <a:t>Keyphrase extraction</a:t>
            </a:r>
          </a:p>
          <a:p>
            <a:pPr marL="457200" indent="-457200">
              <a:buFont typeface="Wingdings" pitchFamily="2" charset="2"/>
              <a:buChar char="Ø"/>
            </a:pPr>
            <a:r>
              <a:rPr lang="en-US"/>
              <a:t>Named entity recognition</a:t>
            </a:r>
          </a:p>
          <a:p>
            <a:pPr>
              <a:spcBef>
                <a:spcPts val="0"/>
              </a:spcBef>
            </a:pPr>
            <a:endParaRPr lang="en-US" sz="1800"/>
          </a:p>
          <a:p>
            <a:r>
              <a:rPr lang="en-US"/>
              <a:t>What are their attributes?</a:t>
            </a:r>
          </a:p>
          <a:p>
            <a:pPr marL="457200" lvl="1" indent="-457200">
              <a:buFont typeface="Wingdings" pitchFamily="2" charset="2"/>
              <a:buChar char="Ø"/>
            </a:pPr>
            <a:r>
              <a:rPr lang="en-US" sz="3500">
                <a:ea typeface="+mn-ea"/>
              </a:rPr>
              <a:t>Named entity recognition</a:t>
            </a:r>
          </a:p>
          <a:p>
            <a:pPr>
              <a:spcBef>
                <a:spcPts val="0"/>
              </a:spcBef>
            </a:pPr>
            <a:endParaRPr lang="en-US" sz="1800"/>
          </a:p>
          <a:p>
            <a:r>
              <a:rPr lang="en-US"/>
              <a:t>How are they related?</a:t>
            </a:r>
          </a:p>
          <a:p>
            <a:pPr marL="457200" lvl="1" indent="-457200">
              <a:buFont typeface="Wingdings" pitchFamily="2" charset="2"/>
              <a:buChar char="Ø"/>
            </a:pPr>
            <a:r>
              <a:rPr lang="en-US" sz="3500">
                <a:ea typeface="+mn-ea"/>
              </a:rPr>
              <a:t>Relation (information) extraction</a:t>
            </a:r>
          </a:p>
          <a:p>
            <a:pPr marL="457200" lvl="1" indent="-457200">
              <a:buFont typeface="Wingdings" pitchFamily="2" charset="2"/>
              <a:buChar char="Ø"/>
            </a:pPr>
            <a:r>
              <a:rPr lang="en-US" sz="3500">
                <a:ea typeface="+mn-ea"/>
              </a:rPr>
              <a:t>Taxonomy Induction</a:t>
            </a:r>
          </a:p>
        </p:txBody>
      </p:sp>
      <p:sp>
        <p:nvSpPr>
          <p:cNvPr id="4" name="Footer Placeholder 3">
            <a:extLst>
              <a:ext uri="{FF2B5EF4-FFF2-40B4-BE49-F238E27FC236}">
                <a16:creationId xmlns:a16="http://schemas.microsoft.com/office/drawing/2014/main" id="{16CD18FF-4BCB-E14A-895D-1113A923B240}"/>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6" name="Picture 5">
            <a:extLst>
              <a:ext uri="{FF2B5EF4-FFF2-40B4-BE49-F238E27FC236}">
                <a16:creationId xmlns:a16="http://schemas.microsoft.com/office/drawing/2014/main" id="{598D9119-68E5-D540-B4A2-37E6F7D70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493" y="1800572"/>
            <a:ext cx="4630770" cy="4715583"/>
          </a:xfrm>
          <a:prstGeom prst="rect">
            <a:avLst/>
          </a:prstGeom>
        </p:spPr>
      </p:pic>
    </p:spTree>
    <p:extLst>
      <p:ext uri="{BB962C8B-B14F-4D97-AF65-F5344CB8AC3E}">
        <p14:creationId xmlns:p14="http://schemas.microsoft.com/office/powerpoint/2010/main" val="8476829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Supervised Learning for IE</a:t>
            </a:r>
          </a:p>
        </p:txBody>
      </p:sp>
      <p:sp>
        <p:nvSpPr>
          <p:cNvPr id="3" name="Content Placeholder 2"/>
          <p:cNvSpPr>
            <a:spLocks noGrp="1"/>
          </p:cNvSpPr>
          <p:nvPr>
            <p:ph idx="1"/>
          </p:nvPr>
        </p:nvSpPr>
        <p:spPr/>
        <p:txBody>
          <a:bodyPr/>
          <a:lstStyle/>
          <a:p>
            <a:r>
              <a:rPr lang="en-US" b="1" dirty="0"/>
              <a:t>Approach</a:t>
            </a:r>
            <a:r>
              <a:rPr lang="en-US" dirty="0"/>
              <a:t>: train a classifier on labeled data</a:t>
            </a:r>
          </a:p>
          <a:p>
            <a:r>
              <a:rPr lang="en-US" dirty="0"/>
              <a:t>Creating a training set</a:t>
            </a:r>
          </a:p>
          <a:p>
            <a:pPr lvl="1"/>
            <a:r>
              <a:rPr lang="en-US" dirty="0"/>
              <a:t>Choose relevant named entities and their relations</a:t>
            </a:r>
          </a:p>
          <a:p>
            <a:pPr lvl="1"/>
            <a:r>
              <a:rPr lang="en-US" dirty="0"/>
              <a:t>Hand-label relations among entities (positive examples)</a:t>
            </a:r>
          </a:p>
          <a:p>
            <a:pPr lvl="1"/>
            <a:endParaRPr lang="en-US" dirty="0"/>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800" y="4019019"/>
            <a:ext cx="6336704" cy="3321541"/>
          </a:xfrm>
          <a:prstGeom prst="rect">
            <a:avLst/>
          </a:prstGeom>
        </p:spPr>
      </p:pic>
      <p:sp>
        <p:nvSpPr>
          <p:cNvPr id="6" name="Rectangle 5"/>
          <p:cNvSpPr/>
          <p:nvPr/>
        </p:nvSpPr>
        <p:spPr>
          <a:xfrm>
            <a:off x="7955855" y="6749454"/>
            <a:ext cx="3322153" cy="400110"/>
          </a:xfrm>
          <a:prstGeom prst="rect">
            <a:avLst/>
          </a:prstGeom>
          <a:solidFill>
            <a:schemeClr val="bg1"/>
          </a:solidFill>
        </p:spPr>
        <p:txBody>
          <a:bodyPr wrap="square">
            <a:spAutoFit/>
          </a:bodyPr>
          <a:lstStyle/>
          <a:p>
            <a:r>
              <a:rPr lang="en-US" sz="2000">
                <a:latin typeface="Calibri" charset="0"/>
                <a:ea typeface="Calibri" charset="0"/>
                <a:cs typeface="Calibri" charset="0"/>
              </a:rPr>
              <a:t>http</a:t>
            </a:r>
            <a:r>
              <a:rPr lang="en-US" sz="2000" dirty="0">
                <a:latin typeface="Calibri" charset="0"/>
                <a:ea typeface="Calibri" charset="0"/>
                <a:cs typeface="Calibri" charset="0"/>
              </a:rPr>
              <a:t>://</a:t>
            </a:r>
            <a:r>
              <a:rPr lang="en-US" sz="2000" dirty="0" err="1">
                <a:latin typeface="Calibri" charset="0"/>
                <a:ea typeface="Calibri" charset="0"/>
                <a:cs typeface="Calibri" charset="0"/>
              </a:rPr>
              <a:t>mars.cs.utu.fi</a:t>
            </a:r>
            <a:r>
              <a:rPr lang="en-US" sz="2000" dirty="0">
                <a:latin typeface="Calibri" charset="0"/>
                <a:ea typeface="Calibri" charset="0"/>
                <a:cs typeface="Calibri" charset="0"/>
              </a:rPr>
              <a:t>/</a:t>
            </a:r>
            <a:r>
              <a:rPr lang="en-US" sz="2000" dirty="0" err="1">
                <a:latin typeface="Calibri" charset="0"/>
                <a:ea typeface="Calibri" charset="0"/>
                <a:cs typeface="Calibri" charset="0"/>
              </a:rPr>
              <a:t>BioInfer</a:t>
            </a:r>
            <a:r>
              <a:rPr lang="en-US" sz="2000" dirty="0">
                <a:latin typeface="Calibri" charset="0"/>
                <a:ea typeface="Calibri" charset="0"/>
                <a:cs typeface="Calibri" charset="0"/>
              </a:rPr>
              <a:t>/</a:t>
            </a:r>
          </a:p>
        </p:txBody>
      </p:sp>
    </p:spTree>
    <p:extLst>
      <p:ext uri="{BB962C8B-B14F-4D97-AF65-F5344CB8AC3E}">
        <p14:creationId xmlns:p14="http://schemas.microsoft.com/office/powerpoint/2010/main" val="1856730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Classifiers for Information Extraction</a:t>
            </a:r>
          </a:p>
        </p:txBody>
      </p:sp>
      <p:sp>
        <p:nvSpPr>
          <p:cNvPr id="3" name="Content Placeholder 2"/>
          <p:cNvSpPr>
            <a:spLocks noGrp="1"/>
          </p:cNvSpPr>
          <p:nvPr>
            <p:ph idx="1"/>
          </p:nvPr>
        </p:nvSpPr>
        <p:spPr/>
        <p:txBody>
          <a:bodyPr/>
          <a:lstStyle/>
          <a:p>
            <a:r>
              <a:rPr lang="en-US" dirty="0"/>
              <a:t>Two-step approach </a:t>
            </a:r>
          </a:p>
          <a:p>
            <a:pPr lvl="1"/>
            <a:r>
              <a:rPr lang="en-US" dirty="0"/>
              <a:t>A </a:t>
            </a:r>
            <a:r>
              <a:rPr lang="en-US" b="1" dirty="0"/>
              <a:t>filtering classifier </a:t>
            </a:r>
            <a:r>
              <a:rPr lang="en-US" dirty="0"/>
              <a:t>(e.g., Naïve Bayes), to detect whether a relation exists among the entities</a:t>
            </a:r>
          </a:p>
          <a:p>
            <a:pPr lvl="1"/>
            <a:r>
              <a:rPr lang="en-US" dirty="0"/>
              <a:t>A </a:t>
            </a:r>
            <a:r>
              <a:rPr lang="en-US" b="1" dirty="0"/>
              <a:t>relation-specific classifier </a:t>
            </a:r>
            <a:r>
              <a:rPr lang="en-US" dirty="0"/>
              <a:t>detecting the relation label</a:t>
            </a:r>
          </a:p>
          <a:p>
            <a:endParaRPr lang="en-US" dirty="0"/>
          </a:p>
          <a:p>
            <a:r>
              <a:rPr lang="en-US" dirty="0"/>
              <a:t>Training the classifiers</a:t>
            </a:r>
          </a:p>
          <a:p>
            <a:pPr lvl="1"/>
            <a:r>
              <a:rPr lang="en-US" dirty="0"/>
              <a:t>Extract named entities in the document corpus using NER</a:t>
            </a:r>
          </a:p>
          <a:p>
            <a:pPr lvl="1"/>
            <a:r>
              <a:rPr lang="en-US" dirty="0"/>
              <a:t>Detect pairs of entities, e.g., in the same sentence</a:t>
            </a:r>
          </a:p>
          <a:p>
            <a:pPr lvl="1"/>
            <a:r>
              <a:rPr lang="en-US" dirty="0"/>
              <a:t>Use unlabeled entity pairs as negative examples</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087290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Used in IE</a:t>
            </a:r>
          </a:p>
        </p:txBody>
      </p:sp>
      <p:sp>
        <p:nvSpPr>
          <p:cNvPr id="3" name="Content Placeholder 2"/>
          <p:cNvSpPr>
            <a:spLocks noGrp="1"/>
          </p:cNvSpPr>
          <p:nvPr>
            <p:ph idx="1"/>
          </p:nvPr>
        </p:nvSpPr>
        <p:spPr/>
        <p:txBody>
          <a:bodyPr/>
          <a:lstStyle/>
          <a:p>
            <a:r>
              <a:rPr lang="en-US" sz="2800" b="1" dirty="0"/>
              <a:t>EPFL</a:t>
            </a:r>
            <a:r>
              <a:rPr lang="en-US" sz="2800" dirty="0"/>
              <a:t> is located in </a:t>
            </a:r>
            <a:r>
              <a:rPr lang="en-US" sz="2800" b="1" u="sng" dirty="0"/>
              <a:t>Lausanne</a:t>
            </a:r>
            <a:r>
              <a:rPr lang="en-US" sz="2800" dirty="0"/>
              <a:t> in </a:t>
            </a:r>
            <a:r>
              <a:rPr lang="en-US" sz="2800" b="1" dirty="0"/>
              <a:t>Switzerland</a:t>
            </a:r>
            <a:r>
              <a:rPr lang="en-US" sz="2800" dirty="0"/>
              <a:t>,</a:t>
            </a:r>
            <a:r>
              <a:rPr lang="en-US" sz="2800" b="1" dirty="0"/>
              <a:t> </a:t>
            </a:r>
            <a:r>
              <a:rPr lang="en-US" sz="2800" dirty="0"/>
              <a:t>next to </a:t>
            </a:r>
            <a:r>
              <a:rPr lang="en-US" sz="2800" b="1" u="sng" dirty="0"/>
              <a:t>Lake Geneva</a:t>
            </a:r>
          </a:p>
          <a:p>
            <a:endParaRPr lang="en-US" sz="2800" b="1" dirty="0"/>
          </a:p>
          <a:p>
            <a:r>
              <a:rPr lang="en-US" sz="3200" dirty="0"/>
              <a:t>Features for mention (M1, M2) = (Lausanne, Lake Geneva):</a:t>
            </a:r>
          </a:p>
          <a:p>
            <a:endParaRPr lang="en-US" sz="3200" dirty="0"/>
          </a:p>
          <a:p>
            <a:r>
              <a:rPr lang="en-US" sz="2000" dirty="0"/>
              <a:t>BOW and bigrams in the sentence:			is, located, in, located in, Lausanne, in, next to …</a:t>
            </a:r>
          </a:p>
          <a:p>
            <a:r>
              <a:rPr lang="en-US" sz="2000" dirty="0"/>
              <a:t>BOW and bigrams in between the mentions:	in, Switzerland, next, to, next to</a:t>
            </a:r>
          </a:p>
          <a:p>
            <a:r>
              <a:rPr lang="en-US" sz="2000" dirty="0"/>
              <a:t>Headwords* of mentions, their concatenation:	Lausanne, Geneva, Lausanne-Geneva</a:t>
            </a:r>
          </a:p>
          <a:p>
            <a:r>
              <a:rPr lang="en-US" sz="2000" dirty="0"/>
              <a:t>Words in positions:				M1-1: in, M1+1: in, M2-1: to</a:t>
            </a:r>
          </a:p>
          <a:p>
            <a:r>
              <a:rPr lang="en-US" sz="2000" dirty="0"/>
              <a:t>Types of entities					LOC, LOC</a:t>
            </a:r>
          </a:p>
          <a:p>
            <a:r>
              <a:rPr lang="en-US" sz="2000" dirty="0"/>
              <a:t>Stemmed version of the words</a:t>
            </a:r>
          </a:p>
          <a:p>
            <a:r>
              <a:rPr lang="en-US" sz="2000" dirty="0"/>
              <a:t>Syntactic features</a:t>
            </a:r>
          </a:p>
          <a:p>
            <a:r>
              <a:rPr lang="en-US" sz="2000" dirty="0"/>
              <a:t>…</a:t>
            </a:r>
          </a:p>
          <a:p>
            <a:endParaRPr lang="en-US" sz="2000" dirty="0"/>
          </a:p>
          <a:p>
            <a:r>
              <a:rPr lang="en-US" sz="2000" dirty="0"/>
              <a:t>*headword = entry in a dictionary</a:t>
            </a:r>
            <a:endParaRPr lang="en-US" sz="28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616418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Syntactic Features</a:t>
            </a:r>
          </a:p>
        </p:txBody>
      </p:sp>
      <p:sp>
        <p:nvSpPr>
          <p:cNvPr id="3" name="Content Placeholder 2"/>
          <p:cNvSpPr>
            <a:spLocks noGrp="1"/>
          </p:cNvSpPr>
          <p:nvPr>
            <p:ph idx="1"/>
          </p:nvPr>
        </p:nvSpPr>
        <p:spPr/>
        <p:txBody>
          <a:bodyPr/>
          <a:lstStyle/>
          <a:p>
            <a:r>
              <a:rPr lang="en-US" sz="3600" dirty="0"/>
              <a:t>Parse Tree </a:t>
            </a:r>
          </a:p>
          <a:p>
            <a:r>
              <a:rPr lang="en-US" sz="2400" dirty="0"/>
              <a:t>(S (NP EPFL) </a:t>
            </a:r>
            <a:br>
              <a:rPr lang="en-US" sz="2400" dirty="0"/>
            </a:br>
            <a:r>
              <a:rPr lang="en-US" sz="2400" dirty="0"/>
              <a:t>	(VP is </a:t>
            </a:r>
            <a:br>
              <a:rPr lang="en-US" sz="2400" dirty="0"/>
            </a:br>
            <a:r>
              <a:rPr lang="en-US" sz="2400" dirty="0"/>
              <a:t>		(VP located </a:t>
            </a:r>
            <a:br>
              <a:rPr lang="en-US" sz="2400" dirty="0"/>
            </a:br>
            <a:r>
              <a:rPr lang="en-US" sz="2400" dirty="0"/>
              <a:t>			(PP in </a:t>
            </a:r>
            <a:br>
              <a:rPr lang="en-US" sz="2400" dirty="0"/>
            </a:br>
            <a:r>
              <a:rPr lang="en-US" sz="2400" dirty="0"/>
              <a:t>				(NP Lausanne)) </a:t>
            </a:r>
          </a:p>
          <a:p>
            <a:r>
              <a:rPr lang="en-US" sz="2400" dirty="0"/>
              <a:t>			(PP in (NP Switzerland , </a:t>
            </a:r>
          </a:p>
          <a:p>
            <a:r>
              <a:rPr lang="en-US" sz="2400" dirty="0"/>
              <a:t>				(PP next to </a:t>
            </a:r>
          </a:p>
          <a:p>
            <a:r>
              <a:rPr lang="en-US" sz="2400" dirty="0"/>
              <a:t>					(NP Lake Geneva)))))))</a:t>
            </a:r>
          </a:p>
          <a:p>
            <a:r>
              <a:rPr lang="en-US" sz="3600" dirty="0"/>
              <a:t>Features:</a:t>
            </a:r>
          </a:p>
          <a:p>
            <a:r>
              <a:rPr lang="en-US" sz="3600" dirty="0"/>
              <a:t>Sequence between entities:		PP NP PP NP</a:t>
            </a:r>
          </a:p>
          <a:p>
            <a:endParaRPr lang="en-US" sz="36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564134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dirty="0">
                <a:ea typeface="MS PGothic" charset="-128"/>
              </a:rPr>
              <a:t>Which is true?</a:t>
            </a:r>
          </a:p>
        </p:txBody>
      </p:sp>
      <p:sp>
        <p:nvSpPr>
          <p:cNvPr id="13314" name="TPAnswers"/>
          <p:cNvSpPr>
            <a:spLocks noGrp="1"/>
          </p:cNvSpPr>
          <p:nvPr>
            <p:ph idx="1"/>
            <p:custDataLst>
              <p:tags r:id="rId2"/>
            </p:custDataLst>
          </p:nvPr>
        </p:nvSpPr>
        <p:spPr/>
        <p:txBody>
          <a:bodyPr>
            <a:normAutofit/>
          </a:bodyPr>
          <a:lstStyle/>
          <a:p>
            <a:pPr marL="742950" indent="-742950">
              <a:buFont typeface="+mj-lt"/>
              <a:buAutoNum type="alphaUcPeriod"/>
            </a:pPr>
            <a:r>
              <a:rPr lang="en-US" dirty="0"/>
              <a:t>Hand-written patterns are in general more precise than classifiers</a:t>
            </a:r>
          </a:p>
          <a:p>
            <a:pPr marL="742950" indent="-742950">
              <a:buFont typeface="+mj-lt"/>
              <a:buAutoNum type="alphaUcPeriod"/>
            </a:pPr>
            <a:r>
              <a:rPr lang="en-US" dirty="0"/>
              <a:t>Hand-written patterns cannot exploit syntactic features</a:t>
            </a:r>
          </a:p>
          <a:p>
            <a:pPr marL="742950" indent="-742950">
              <a:buFont typeface="+mj-lt"/>
              <a:buAutoNum type="alphaUcPeriod"/>
            </a:pPr>
            <a:r>
              <a:rPr lang="en-US" dirty="0"/>
              <a:t>Supervised classifiers do not require any human input</a:t>
            </a:r>
          </a:p>
          <a:p>
            <a:pPr marL="742950" indent="-742950">
              <a:buFont typeface="+mj-lt"/>
              <a:buAutoNum type="alphaUcPeriod"/>
            </a:pPr>
            <a:r>
              <a:rPr lang="en-US" dirty="0"/>
              <a:t>Supervised classifiers can only detect typed statements</a:t>
            </a:r>
          </a:p>
        </p:txBody>
      </p:sp>
      <p:sp>
        <p:nvSpPr>
          <p:cNvPr id="2" name="Footer Placeholder 1">
            <a:extLst>
              <a:ext uri="{FF2B5EF4-FFF2-40B4-BE49-F238E27FC236}">
                <a16:creationId xmlns:a16="http://schemas.microsoft.com/office/drawing/2014/main" id="{81989A94-EACE-934D-B848-6F7469E7DAF5}"/>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Bootstrapping</a:t>
            </a:r>
          </a:p>
        </p:txBody>
      </p:sp>
      <p:sp>
        <p:nvSpPr>
          <p:cNvPr id="3" name="Content Placeholder 2"/>
          <p:cNvSpPr>
            <a:spLocks noGrp="1"/>
          </p:cNvSpPr>
          <p:nvPr>
            <p:ph idx="1"/>
          </p:nvPr>
        </p:nvSpPr>
        <p:spPr/>
        <p:txBody>
          <a:bodyPr/>
          <a:lstStyle/>
          <a:p>
            <a:r>
              <a:rPr lang="en-US" dirty="0"/>
              <a:t>No training data, but a few high-precision patterns</a:t>
            </a:r>
          </a:p>
          <a:p>
            <a:endParaRPr lang="en-US" b="1" dirty="0"/>
          </a:p>
          <a:p>
            <a:r>
              <a:rPr lang="en-US" b="1" dirty="0"/>
              <a:t>Approach: </a:t>
            </a:r>
          </a:p>
          <a:p>
            <a:pPr marL="457200" indent="-457200">
              <a:buFontTx/>
              <a:buChar char="-"/>
            </a:pPr>
            <a:r>
              <a:rPr lang="en-US" dirty="0"/>
              <a:t>Find entity pairs that match the pattern</a:t>
            </a:r>
          </a:p>
          <a:p>
            <a:pPr marL="457200" indent="-457200">
              <a:buFontTx/>
              <a:buChar char="-"/>
            </a:pPr>
            <a:r>
              <a:rPr lang="en-US" dirty="0"/>
              <a:t>Find sentences containing those entity pairs</a:t>
            </a:r>
          </a:p>
          <a:p>
            <a:pPr marL="457200" indent="-457200">
              <a:buFontTx/>
              <a:buChar char="-"/>
            </a:pPr>
            <a:r>
              <a:rPr lang="en-US" dirty="0"/>
              <a:t>Generalize the entities in those sentences</a:t>
            </a:r>
          </a:p>
          <a:p>
            <a:pPr marL="457200" indent="-457200">
              <a:buFontTx/>
              <a:buChar char="-"/>
            </a:pPr>
            <a:r>
              <a:rPr lang="en-US" dirty="0"/>
              <a:t>Generate new patterns</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40755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D59CD-C0D5-BE46-B88D-76B50867FAFA}"/>
              </a:ext>
            </a:extLst>
          </p:cNvPr>
          <p:cNvSpPr>
            <a:spLocks noGrp="1"/>
          </p:cNvSpPr>
          <p:nvPr>
            <p:ph type="title"/>
          </p:nvPr>
        </p:nvSpPr>
        <p:spPr/>
        <p:txBody>
          <a:bodyPr/>
          <a:lstStyle/>
          <a:p>
            <a:r>
              <a:rPr lang="en-US" dirty="0"/>
              <a:t>Example</a:t>
            </a:r>
          </a:p>
        </p:txBody>
      </p:sp>
      <p:sp>
        <p:nvSpPr>
          <p:cNvPr id="4" name="Footer Placeholder 3">
            <a:extLst>
              <a:ext uri="{FF2B5EF4-FFF2-40B4-BE49-F238E27FC236}">
                <a16:creationId xmlns:a16="http://schemas.microsoft.com/office/drawing/2014/main" id="{89D56FFC-87C4-D946-8404-62F343BC5833}"/>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Rectangle 4">
            <a:extLst>
              <a:ext uri="{FF2B5EF4-FFF2-40B4-BE49-F238E27FC236}">
                <a16:creationId xmlns:a16="http://schemas.microsoft.com/office/drawing/2014/main" id="{7DA94D4E-A17F-9646-80AC-79E3028602A2}"/>
              </a:ext>
            </a:extLst>
          </p:cNvPr>
          <p:cNvSpPr/>
          <p:nvPr/>
        </p:nvSpPr>
        <p:spPr bwMode="auto">
          <a:xfrm>
            <a:off x="755055" y="2232620"/>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P1,*,*</a:t>
            </a:r>
          </a:p>
        </p:txBody>
      </p:sp>
      <p:sp>
        <p:nvSpPr>
          <p:cNvPr id="6" name="Rectangle 5">
            <a:extLst>
              <a:ext uri="{FF2B5EF4-FFF2-40B4-BE49-F238E27FC236}">
                <a16:creationId xmlns:a16="http://schemas.microsoft.com/office/drawing/2014/main" id="{C30378A4-007F-2042-B145-471DD0DD2AB8}"/>
              </a:ext>
            </a:extLst>
          </p:cNvPr>
          <p:cNvSpPr/>
          <p:nvPr/>
        </p:nvSpPr>
        <p:spPr bwMode="auto">
          <a:xfrm>
            <a:off x="7235775" y="1800572"/>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P1,e1,e2</a:t>
            </a:r>
          </a:p>
        </p:txBody>
      </p:sp>
      <p:sp>
        <p:nvSpPr>
          <p:cNvPr id="7" name="Rectangle 6">
            <a:extLst>
              <a:ext uri="{FF2B5EF4-FFF2-40B4-BE49-F238E27FC236}">
                <a16:creationId xmlns:a16="http://schemas.microsoft.com/office/drawing/2014/main" id="{786C4B8D-16EA-F045-99C3-DA46199DD03E}"/>
              </a:ext>
            </a:extLst>
          </p:cNvPr>
          <p:cNvSpPr/>
          <p:nvPr/>
        </p:nvSpPr>
        <p:spPr bwMode="auto">
          <a:xfrm>
            <a:off x="7235775" y="2518030"/>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P1,e3,e4</a:t>
            </a:r>
          </a:p>
        </p:txBody>
      </p:sp>
      <p:sp>
        <p:nvSpPr>
          <p:cNvPr id="8" name="Rectangle 7">
            <a:extLst>
              <a:ext uri="{FF2B5EF4-FFF2-40B4-BE49-F238E27FC236}">
                <a16:creationId xmlns:a16="http://schemas.microsoft.com/office/drawing/2014/main" id="{D8ED88BE-3696-4C49-9F6D-C5CD2415999D}"/>
              </a:ext>
            </a:extLst>
          </p:cNvPr>
          <p:cNvSpPr/>
          <p:nvPr/>
        </p:nvSpPr>
        <p:spPr bwMode="auto">
          <a:xfrm>
            <a:off x="7235775" y="3235488"/>
            <a:ext cx="1944216" cy="648072"/>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P2,e1,e2</a:t>
            </a:r>
          </a:p>
        </p:txBody>
      </p:sp>
      <p:sp>
        <p:nvSpPr>
          <p:cNvPr id="9" name="Rectangle 8">
            <a:extLst>
              <a:ext uri="{FF2B5EF4-FFF2-40B4-BE49-F238E27FC236}">
                <a16:creationId xmlns:a16="http://schemas.microsoft.com/office/drawing/2014/main" id="{BB2DEFC3-7661-8348-B140-F5C2DBA31E0F}"/>
              </a:ext>
            </a:extLst>
          </p:cNvPr>
          <p:cNvSpPr/>
          <p:nvPr/>
        </p:nvSpPr>
        <p:spPr bwMode="auto">
          <a:xfrm>
            <a:off x="7235775" y="3952946"/>
            <a:ext cx="1944216" cy="648072"/>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P2,e5,e6</a:t>
            </a:r>
          </a:p>
        </p:txBody>
      </p:sp>
      <p:sp>
        <p:nvSpPr>
          <p:cNvPr id="10" name="Rectangle 9">
            <a:extLst>
              <a:ext uri="{FF2B5EF4-FFF2-40B4-BE49-F238E27FC236}">
                <a16:creationId xmlns:a16="http://schemas.microsoft.com/office/drawing/2014/main" id="{56D46C00-ED43-F849-8054-4E82BC1537C1}"/>
              </a:ext>
            </a:extLst>
          </p:cNvPr>
          <p:cNvSpPr/>
          <p:nvPr/>
        </p:nvSpPr>
        <p:spPr bwMode="auto">
          <a:xfrm>
            <a:off x="7240970" y="4660238"/>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P1,e7,e8</a:t>
            </a:r>
          </a:p>
        </p:txBody>
      </p:sp>
      <p:sp>
        <p:nvSpPr>
          <p:cNvPr id="11" name="Rectangle 10">
            <a:extLst>
              <a:ext uri="{FF2B5EF4-FFF2-40B4-BE49-F238E27FC236}">
                <a16:creationId xmlns:a16="http://schemas.microsoft.com/office/drawing/2014/main" id="{DCEE5802-89F0-2B47-871B-00F2B84D914B}"/>
              </a:ext>
            </a:extLst>
          </p:cNvPr>
          <p:cNvSpPr/>
          <p:nvPr/>
        </p:nvSpPr>
        <p:spPr bwMode="auto">
          <a:xfrm>
            <a:off x="7235775" y="5382746"/>
            <a:ext cx="1944216" cy="648072"/>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P2,e3,e4</a:t>
            </a:r>
          </a:p>
        </p:txBody>
      </p:sp>
      <p:cxnSp>
        <p:nvCxnSpPr>
          <p:cNvPr id="13" name="Straight Arrow Connector 12">
            <a:extLst>
              <a:ext uri="{FF2B5EF4-FFF2-40B4-BE49-F238E27FC236}">
                <a16:creationId xmlns:a16="http://schemas.microsoft.com/office/drawing/2014/main" id="{E2A8104C-FD14-4A44-8EE5-BCCD891FE67F}"/>
              </a:ext>
            </a:extLst>
          </p:cNvPr>
          <p:cNvCxnSpPr>
            <a:stCxn id="5" idx="3"/>
            <a:endCxn id="6" idx="1"/>
          </p:cNvCxnSpPr>
          <p:nvPr/>
        </p:nvCxnSpPr>
        <p:spPr bwMode="auto">
          <a:xfrm flipV="1">
            <a:off x="2699271" y="2124608"/>
            <a:ext cx="4536504" cy="4320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F226C5E1-AEC5-1744-BCE5-B213A43EEB31}"/>
              </a:ext>
            </a:extLst>
          </p:cNvPr>
          <p:cNvCxnSpPr>
            <a:cxnSpLocks/>
            <a:stCxn id="5" idx="3"/>
            <a:endCxn id="7" idx="1"/>
          </p:cNvCxnSpPr>
          <p:nvPr/>
        </p:nvCxnSpPr>
        <p:spPr bwMode="auto">
          <a:xfrm>
            <a:off x="2699271" y="2556656"/>
            <a:ext cx="4536504" cy="28541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02585749-2CFD-3E47-9338-221CE00B1A31}"/>
              </a:ext>
            </a:extLst>
          </p:cNvPr>
          <p:cNvCxnSpPr>
            <a:cxnSpLocks/>
            <a:stCxn id="5" idx="3"/>
            <a:endCxn id="10" idx="1"/>
          </p:cNvCxnSpPr>
          <p:nvPr/>
        </p:nvCxnSpPr>
        <p:spPr bwMode="auto">
          <a:xfrm>
            <a:off x="2699271" y="2556656"/>
            <a:ext cx="4541699" cy="242761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 name="TextBox 19">
            <a:extLst>
              <a:ext uri="{FF2B5EF4-FFF2-40B4-BE49-F238E27FC236}">
                <a16:creationId xmlns:a16="http://schemas.microsoft.com/office/drawing/2014/main" id="{A3C31C04-EA81-8643-80EC-0B3118806387}"/>
              </a:ext>
            </a:extLst>
          </p:cNvPr>
          <p:cNvSpPr txBox="1"/>
          <p:nvPr/>
        </p:nvSpPr>
        <p:spPr>
          <a:xfrm>
            <a:off x="3540798" y="1637225"/>
            <a:ext cx="2305824" cy="553998"/>
          </a:xfrm>
          <a:prstGeom prst="rect">
            <a:avLst/>
          </a:prstGeom>
          <a:noFill/>
          <a:ln>
            <a:solidFill>
              <a:schemeClr val="tx1"/>
            </a:solidFill>
          </a:ln>
        </p:spPr>
        <p:txBody>
          <a:bodyPr wrap="none" rtlCol="0">
            <a:spAutoFit/>
          </a:bodyPr>
          <a:lstStyle/>
          <a:p>
            <a:r>
              <a:rPr lang="en-US" dirty="0">
                <a:latin typeface="Calibri" panose="020F0502020204030204" pitchFamily="34" charset="0"/>
                <a:cs typeface="Calibri" panose="020F0502020204030204" pitchFamily="34" charset="0"/>
              </a:rPr>
              <a:t>1. Entity pairs matching P1:</a:t>
            </a:r>
          </a:p>
          <a:p>
            <a:r>
              <a:rPr lang="en-US" dirty="0">
                <a:latin typeface="Calibri" panose="020F0502020204030204" pitchFamily="34" charset="0"/>
                <a:cs typeface="Calibri" panose="020F0502020204030204" pitchFamily="34" charset="0"/>
              </a:rPr>
              <a:t>(e1,e2) (e3,e4) (e7,e8)</a:t>
            </a:r>
          </a:p>
        </p:txBody>
      </p:sp>
      <p:cxnSp>
        <p:nvCxnSpPr>
          <p:cNvPr id="22" name="Curved Connector 21">
            <a:extLst>
              <a:ext uri="{FF2B5EF4-FFF2-40B4-BE49-F238E27FC236}">
                <a16:creationId xmlns:a16="http://schemas.microsoft.com/office/drawing/2014/main" id="{1F08BA6A-5A37-D44A-825B-A21C19941DAF}"/>
              </a:ext>
            </a:extLst>
          </p:cNvPr>
          <p:cNvCxnSpPr>
            <a:stCxn id="6" idx="3"/>
            <a:endCxn id="8" idx="3"/>
          </p:cNvCxnSpPr>
          <p:nvPr/>
        </p:nvCxnSpPr>
        <p:spPr bwMode="auto">
          <a:xfrm>
            <a:off x="9179991" y="2124608"/>
            <a:ext cx="12700" cy="1434916"/>
          </a:xfrm>
          <a:prstGeom prst="curvedConnector3">
            <a:avLst>
              <a:gd name="adj1" fmla="val 8047063"/>
            </a:avLst>
          </a:prstGeom>
          <a:solidFill>
            <a:schemeClr val="accent1"/>
          </a:solidFill>
          <a:ln w="9525" cap="flat" cmpd="sng" algn="ctr">
            <a:solidFill>
              <a:schemeClr val="tx1"/>
            </a:solidFill>
            <a:prstDash val="solid"/>
            <a:round/>
            <a:headEnd type="none" w="med" len="med"/>
            <a:tailEnd type="triangle"/>
          </a:ln>
          <a:effectLst/>
        </p:spPr>
      </p:cxnSp>
      <p:cxnSp>
        <p:nvCxnSpPr>
          <p:cNvPr id="24" name="Curved Connector 23">
            <a:extLst>
              <a:ext uri="{FF2B5EF4-FFF2-40B4-BE49-F238E27FC236}">
                <a16:creationId xmlns:a16="http://schemas.microsoft.com/office/drawing/2014/main" id="{C2E574B2-6CC9-6745-A7FF-8C423A01AC81}"/>
              </a:ext>
            </a:extLst>
          </p:cNvPr>
          <p:cNvCxnSpPr>
            <a:cxnSpLocks/>
            <a:stCxn id="7" idx="3"/>
            <a:endCxn id="11" idx="3"/>
          </p:cNvCxnSpPr>
          <p:nvPr/>
        </p:nvCxnSpPr>
        <p:spPr bwMode="auto">
          <a:xfrm>
            <a:off x="9179991" y="2842066"/>
            <a:ext cx="12700" cy="2864716"/>
          </a:xfrm>
          <a:prstGeom prst="curvedConnector3">
            <a:avLst>
              <a:gd name="adj1" fmla="val 9529409"/>
            </a:avLst>
          </a:prstGeom>
          <a:solidFill>
            <a:schemeClr val="accent1"/>
          </a:solidFill>
          <a:ln w="9525" cap="flat" cmpd="sng" algn="ctr">
            <a:solidFill>
              <a:schemeClr val="tx1"/>
            </a:solidFill>
            <a:prstDash val="solid"/>
            <a:round/>
            <a:headEnd type="none" w="med" len="med"/>
            <a:tailEnd type="triangle"/>
          </a:ln>
          <a:effectLst/>
        </p:spPr>
      </p:cxnSp>
      <p:sp>
        <p:nvSpPr>
          <p:cNvPr id="28" name="TextBox 27">
            <a:extLst>
              <a:ext uri="{FF2B5EF4-FFF2-40B4-BE49-F238E27FC236}">
                <a16:creationId xmlns:a16="http://schemas.microsoft.com/office/drawing/2014/main" id="{84A1DEA8-3EC3-E44F-8147-9246F54B94C9}"/>
              </a:ext>
            </a:extLst>
          </p:cNvPr>
          <p:cNvSpPr txBox="1"/>
          <p:nvPr/>
        </p:nvSpPr>
        <p:spPr>
          <a:xfrm>
            <a:off x="9650656" y="3883560"/>
            <a:ext cx="2070182" cy="1015663"/>
          </a:xfrm>
          <a:prstGeom prst="rect">
            <a:avLst/>
          </a:prstGeom>
          <a:solidFill>
            <a:schemeClr val="bg1"/>
          </a:solidFill>
          <a:ln>
            <a:solidFill>
              <a:schemeClr val="tx1"/>
            </a:solidFill>
          </a:ln>
        </p:spPr>
        <p:txBody>
          <a:bodyPr wrap="none" rtlCol="0">
            <a:spAutoFit/>
          </a:bodyPr>
          <a:lstStyle/>
          <a:p>
            <a:r>
              <a:rPr lang="en-US" dirty="0">
                <a:latin typeface="Calibri" panose="020F0502020204030204" pitchFamily="34" charset="0"/>
                <a:cs typeface="Calibri" panose="020F0502020204030204" pitchFamily="34" charset="0"/>
              </a:rPr>
              <a:t>2. Matching entity pairs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with pattern P2:</a:t>
            </a:r>
          </a:p>
          <a:p>
            <a:r>
              <a:rPr lang="en-US" dirty="0">
                <a:latin typeface="Calibri" panose="020F0502020204030204" pitchFamily="34" charset="0"/>
                <a:cs typeface="Calibri" panose="020F0502020204030204" pitchFamily="34" charset="0"/>
              </a:rPr>
              <a:t>(e1,e2) (e3,e4)</a:t>
            </a:r>
          </a:p>
          <a:p>
            <a:r>
              <a:rPr lang="en-US" dirty="0">
                <a:latin typeface="Calibri" panose="020F0502020204030204" pitchFamily="34" charset="0"/>
                <a:cs typeface="Calibri" panose="020F0502020204030204" pitchFamily="34" charset="0"/>
              </a:rPr>
              <a:t>P2 possible new pattern</a:t>
            </a:r>
          </a:p>
        </p:txBody>
      </p:sp>
      <p:sp>
        <p:nvSpPr>
          <p:cNvPr id="29" name="Rectangle 28">
            <a:extLst>
              <a:ext uri="{FF2B5EF4-FFF2-40B4-BE49-F238E27FC236}">
                <a16:creationId xmlns:a16="http://schemas.microsoft.com/office/drawing/2014/main" id="{8848C464-DFBE-614C-AACD-1EE81EF15E89}"/>
              </a:ext>
            </a:extLst>
          </p:cNvPr>
          <p:cNvSpPr/>
          <p:nvPr/>
        </p:nvSpPr>
        <p:spPr bwMode="auto">
          <a:xfrm>
            <a:off x="755055" y="4374828"/>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P2,*,*</a:t>
            </a:r>
          </a:p>
        </p:txBody>
      </p:sp>
      <p:cxnSp>
        <p:nvCxnSpPr>
          <p:cNvPr id="30" name="Straight Arrow Connector 29">
            <a:extLst>
              <a:ext uri="{FF2B5EF4-FFF2-40B4-BE49-F238E27FC236}">
                <a16:creationId xmlns:a16="http://schemas.microsoft.com/office/drawing/2014/main" id="{FB0B4CB1-DF41-F746-83B9-B24DA78D672F}"/>
              </a:ext>
            </a:extLst>
          </p:cNvPr>
          <p:cNvCxnSpPr>
            <a:cxnSpLocks/>
            <a:stCxn id="29" idx="3"/>
            <a:endCxn id="9" idx="1"/>
          </p:cNvCxnSpPr>
          <p:nvPr/>
        </p:nvCxnSpPr>
        <p:spPr bwMode="auto">
          <a:xfrm flipV="1">
            <a:off x="2699271" y="4276982"/>
            <a:ext cx="4536504" cy="4218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3" name="TextBox 32">
            <a:extLst>
              <a:ext uri="{FF2B5EF4-FFF2-40B4-BE49-F238E27FC236}">
                <a16:creationId xmlns:a16="http://schemas.microsoft.com/office/drawing/2014/main" id="{623D4C46-E892-AD42-94F1-0DAE38CA7358}"/>
              </a:ext>
            </a:extLst>
          </p:cNvPr>
          <p:cNvSpPr txBox="1"/>
          <p:nvPr/>
        </p:nvSpPr>
        <p:spPr>
          <a:xfrm>
            <a:off x="3158796" y="5481562"/>
            <a:ext cx="3219087" cy="553998"/>
          </a:xfrm>
          <a:prstGeom prst="rect">
            <a:avLst/>
          </a:prstGeom>
          <a:noFill/>
          <a:ln>
            <a:solidFill>
              <a:schemeClr val="tx1"/>
            </a:solidFill>
          </a:ln>
        </p:spPr>
        <p:txBody>
          <a:bodyPr wrap="none" rtlCol="0">
            <a:spAutoFit/>
          </a:bodyPr>
          <a:lstStyle/>
          <a:p>
            <a:r>
              <a:rPr lang="en-US" dirty="0">
                <a:latin typeface="Calibri" panose="020F0502020204030204" pitchFamily="34" charset="0"/>
                <a:cs typeface="Calibri" panose="020F0502020204030204" pitchFamily="34" charset="0"/>
              </a:rPr>
              <a:t>3. New entity pair discovered with P2:</a:t>
            </a:r>
          </a:p>
          <a:p>
            <a:r>
              <a:rPr lang="en-US" dirty="0">
                <a:latin typeface="Calibri" panose="020F0502020204030204" pitchFamily="34" charset="0"/>
                <a:cs typeface="Calibri" panose="020F0502020204030204" pitchFamily="34" charset="0"/>
              </a:rPr>
              <a:t>(e5,e6)</a:t>
            </a:r>
          </a:p>
        </p:txBody>
      </p:sp>
      <p:sp>
        <p:nvSpPr>
          <p:cNvPr id="34" name="Down Arrow 33">
            <a:extLst>
              <a:ext uri="{FF2B5EF4-FFF2-40B4-BE49-F238E27FC236}">
                <a16:creationId xmlns:a16="http://schemas.microsoft.com/office/drawing/2014/main" id="{2B418BD5-6D2B-9349-964F-7BFDB2EA1C2E}"/>
              </a:ext>
            </a:extLst>
          </p:cNvPr>
          <p:cNvSpPr/>
          <p:nvPr/>
        </p:nvSpPr>
        <p:spPr bwMode="auto">
          <a:xfrm>
            <a:off x="1565145" y="3252137"/>
            <a:ext cx="324036" cy="786844"/>
          </a:xfrm>
          <a:prstGeom prst="downArrow">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9041B3AA-5A6C-0740-89ED-5F3DA0A86687}"/>
              </a:ext>
            </a:extLst>
          </p:cNvPr>
          <p:cNvSpPr txBox="1"/>
          <p:nvPr/>
        </p:nvSpPr>
        <p:spPr>
          <a:xfrm>
            <a:off x="2005419" y="3462808"/>
            <a:ext cx="1678537"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P2 derived from P1</a:t>
            </a:r>
          </a:p>
        </p:txBody>
      </p:sp>
      <p:sp>
        <p:nvSpPr>
          <p:cNvPr id="36" name="TextBox 35">
            <a:extLst>
              <a:ext uri="{FF2B5EF4-FFF2-40B4-BE49-F238E27FC236}">
                <a16:creationId xmlns:a16="http://schemas.microsoft.com/office/drawing/2014/main" id="{3020A250-38B4-BC4A-9083-884C16658FFA}"/>
              </a:ext>
            </a:extLst>
          </p:cNvPr>
          <p:cNvSpPr txBox="1"/>
          <p:nvPr/>
        </p:nvSpPr>
        <p:spPr>
          <a:xfrm>
            <a:off x="7423148" y="1242403"/>
            <a:ext cx="1569469"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Document corpus</a:t>
            </a:r>
          </a:p>
        </p:txBody>
      </p:sp>
    </p:spTree>
    <p:extLst>
      <p:ext uri="{BB962C8B-B14F-4D97-AF65-F5344CB8AC3E}">
        <p14:creationId xmlns:p14="http://schemas.microsoft.com/office/powerpoint/2010/main" val="17318237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Example</a:t>
            </a:r>
          </a:p>
        </p:txBody>
      </p:sp>
      <p:sp>
        <p:nvSpPr>
          <p:cNvPr id="3" name="Content Placeholder 2"/>
          <p:cNvSpPr>
            <a:spLocks noGrp="1"/>
          </p:cNvSpPr>
          <p:nvPr>
            <p:ph idx="1"/>
          </p:nvPr>
        </p:nvSpPr>
        <p:spPr/>
        <p:txBody>
          <a:bodyPr/>
          <a:lstStyle/>
          <a:p>
            <a:r>
              <a:rPr lang="en-US" sz="3200" dirty="0"/>
              <a:t>Pattern: </a:t>
            </a:r>
            <a:r>
              <a:rPr lang="en-US" sz="3200" b="1" dirty="0"/>
              <a:t>LOC </a:t>
            </a:r>
            <a:r>
              <a:rPr lang="en-US" sz="3200" dirty="0"/>
              <a:t>is located in </a:t>
            </a:r>
            <a:r>
              <a:rPr lang="en-US" sz="3200" b="1" dirty="0"/>
              <a:t>LOC</a:t>
            </a:r>
          </a:p>
          <a:p>
            <a:pPr lvl="1"/>
            <a:r>
              <a:rPr lang="en-US" sz="2800" dirty="0"/>
              <a:t>Mumbai </a:t>
            </a:r>
            <a:r>
              <a:rPr lang="en-US" sz="2800" b="1" dirty="0"/>
              <a:t>is located in</a:t>
            </a:r>
            <a:r>
              <a:rPr lang="en-US" sz="2800" dirty="0"/>
              <a:t> India</a:t>
            </a:r>
          </a:p>
          <a:p>
            <a:pPr lvl="1"/>
            <a:r>
              <a:rPr lang="en-US" sz="2800" dirty="0"/>
              <a:t>Adelaide </a:t>
            </a:r>
            <a:r>
              <a:rPr lang="en-US" sz="2800" b="1" dirty="0"/>
              <a:t>is located in</a:t>
            </a:r>
            <a:r>
              <a:rPr lang="en-US" sz="2800" dirty="0"/>
              <a:t> Southern Australia</a:t>
            </a:r>
          </a:p>
          <a:p>
            <a:pPr lvl="1"/>
            <a:r>
              <a:rPr lang="en-US" sz="2800" dirty="0" err="1"/>
              <a:t>Sriharikota</a:t>
            </a:r>
            <a:r>
              <a:rPr lang="en-US" sz="2800" dirty="0"/>
              <a:t> </a:t>
            </a:r>
            <a:r>
              <a:rPr lang="en-US" sz="2800" b="1" dirty="0"/>
              <a:t>is located in</a:t>
            </a:r>
            <a:r>
              <a:rPr lang="en-US" sz="2800" dirty="0"/>
              <a:t> Nellore</a:t>
            </a:r>
          </a:p>
          <a:p>
            <a:r>
              <a:rPr lang="en-US" sz="3200" dirty="0"/>
              <a:t>Search for entity pairs (Mumbai, India)</a:t>
            </a:r>
          </a:p>
          <a:p>
            <a:pPr lvl="1"/>
            <a:r>
              <a:rPr lang="en-US" sz="2800" b="1" dirty="0"/>
              <a:t>Mumbai</a:t>
            </a:r>
            <a:r>
              <a:rPr lang="en-US" sz="2800" dirty="0"/>
              <a:t> is </a:t>
            </a:r>
            <a:r>
              <a:rPr lang="en-US" sz="2800" b="1" dirty="0"/>
              <a:t>India's</a:t>
            </a:r>
            <a:r>
              <a:rPr lang="en-US" sz="2800" dirty="0"/>
              <a:t> top destination</a:t>
            </a:r>
          </a:p>
          <a:p>
            <a:pPr lvl="1"/>
            <a:r>
              <a:rPr lang="en-US" sz="2800" b="1" dirty="0"/>
              <a:t>Mumbai</a:t>
            </a:r>
            <a:r>
              <a:rPr lang="en-US" sz="2800" dirty="0"/>
              <a:t> hotels, </a:t>
            </a:r>
            <a:r>
              <a:rPr lang="en-US" sz="2800" b="1" dirty="0"/>
              <a:t>India</a:t>
            </a:r>
          </a:p>
          <a:p>
            <a:r>
              <a:rPr lang="en-US" sz="3200" dirty="0"/>
              <a:t>New patterns</a:t>
            </a:r>
          </a:p>
          <a:p>
            <a:pPr lvl="1"/>
            <a:r>
              <a:rPr lang="en-US" sz="2800" b="1" dirty="0"/>
              <a:t>LOC</a:t>
            </a:r>
            <a:r>
              <a:rPr lang="en-US" sz="2800" dirty="0"/>
              <a:t> is </a:t>
            </a:r>
            <a:r>
              <a:rPr lang="en-US" sz="2800" b="1" dirty="0"/>
              <a:t>LOC</a:t>
            </a:r>
            <a:r>
              <a:rPr lang="en-US" sz="2800" dirty="0"/>
              <a:t>’s top destination</a:t>
            </a:r>
          </a:p>
          <a:p>
            <a:pPr lvl="1"/>
            <a:r>
              <a:rPr lang="en-US" sz="2800" b="1" dirty="0"/>
              <a:t>LOC</a:t>
            </a:r>
            <a:r>
              <a:rPr lang="en-US" sz="2800" dirty="0"/>
              <a:t> hotels, </a:t>
            </a:r>
            <a:r>
              <a:rPr lang="en-US" sz="2800" b="1" dirty="0"/>
              <a:t>LOC</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852694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Semantic Drift</a:t>
            </a:r>
          </a:p>
        </p:txBody>
      </p:sp>
      <p:sp>
        <p:nvSpPr>
          <p:cNvPr id="3" name="Content Placeholder 2"/>
          <p:cNvSpPr>
            <a:spLocks noGrp="1"/>
          </p:cNvSpPr>
          <p:nvPr>
            <p:ph idx="1"/>
          </p:nvPr>
        </p:nvSpPr>
        <p:spPr/>
        <p:txBody>
          <a:bodyPr/>
          <a:lstStyle/>
          <a:p>
            <a:r>
              <a:rPr lang="en-US" dirty="0"/>
              <a:t>Example: The pattern </a:t>
            </a:r>
            <a:br>
              <a:rPr lang="en-US" dirty="0"/>
            </a:br>
            <a:r>
              <a:rPr lang="en-US" dirty="0"/>
              <a:t>				</a:t>
            </a:r>
            <a:r>
              <a:rPr lang="en-US" b="1" dirty="0"/>
              <a:t>LOC</a:t>
            </a:r>
            <a:r>
              <a:rPr lang="en-US" dirty="0"/>
              <a:t> hotels, </a:t>
            </a:r>
            <a:r>
              <a:rPr lang="en-US" b="1" dirty="0"/>
              <a:t>LOC</a:t>
            </a:r>
            <a:r>
              <a:rPr lang="en-US" dirty="0"/>
              <a:t> </a:t>
            </a:r>
            <a:br>
              <a:rPr lang="en-US" dirty="0"/>
            </a:br>
            <a:r>
              <a:rPr lang="en-US" dirty="0"/>
              <a:t>matches also</a:t>
            </a:r>
          </a:p>
          <a:p>
            <a:r>
              <a:rPr lang="en-US" dirty="0"/>
              <a:t>				… Geneva hotels, Lausanne hotels …</a:t>
            </a:r>
          </a:p>
          <a:p>
            <a:r>
              <a:rPr lang="en-US" dirty="0"/>
              <a:t> </a:t>
            </a:r>
            <a:br>
              <a:rPr lang="en-US" dirty="0"/>
            </a:br>
            <a:r>
              <a:rPr lang="en-US" dirty="0"/>
              <a:t>➔ Geneva is located in Lausanne?</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735169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3048" y="1549485"/>
                <a:ext cx="11107183" cy="5809192"/>
              </a:xfrm>
            </p:spPr>
            <p:txBody>
              <a:bodyPr/>
              <a:lstStyle/>
              <a:p>
                <a:r>
                  <a:rPr lang="en-US" dirty="0"/>
                  <a:t>Assume we have a confirmed set of pairs of mentions M</a:t>
                </a:r>
              </a:p>
              <a:p>
                <a:pPr marL="457200" indent="-457200">
                  <a:buFont typeface="Arial" panose="020B0604020202020204" pitchFamily="34" charset="0"/>
                  <a:buChar char="•"/>
                </a:pPr>
                <a:r>
                  <a:rPr lang="en-US" dirty="0"/>
                  <a:t>A new pattern should also match many of those</a:t>
                </a:r>
              </a:p>
              <a:p>
                <a:endParaRPr lang="en-US" dirty="0"/>
              </a:p>
              <a:p>
                <a14:m>
                  <m:oMath xmlns:m="http://schemas.openxmlformats.org/officeDocument/2006/math">
                    <m:sSub>
                      <m:sSubPr>
                        <m:ctrlPr>
                          <a:rPr lang="fr-CH" i="1">
                            <a:latin typeface="Cambria Math" panose="02040503050406030204" pitchFamily="18" charset="0"/>
                          </a:rPr>
                        </m:ctrlPr>
                      </m:sSubPr>
                      <m:e>
                        <m:r>
                          <a:rPr lang="fr-CH" i="1">
                            <a:latin typeface="Cambria Math" charset="0"/>
                          </a:rPr>
                          <m:t>𝐻𝑖𝑡𝑠</m:t>
                        </m:r>
                      </m:e>
                      <m:sub>
                        <m:r>
                          <a:rPr lang="fr-CH" i="1">
                            <a:latin typeface="Cambria Math" charset="0"/>
                          </a:rPr>
                          <m:t>𝑝</m:t>
                        </m:r>
                      </m:sub>
                    </m:sSub>
                  </m:oMath>
                </a14:m>
                <a:r>
                  <a:rPr lang="en-US" dirty="0"/>
                  <a:t> = number of pairs in M that a new pattern matches</a:t>
                </a:r>
              </a:p>
              <a:p>
                <a14:m>
                  <m:oMath xmlns:m="http://schemas.openxmlformats.org/officeDocument/2006/math">
                    <m:sSub>
                      <m:sSubPr>
                        <m:ctrlPr>
                          <a:rPr lang="fr-CH" i="1">
                            <a:latin typeface="Cambria Math" panose="02040503050406030204" pitchFamily="18" charset="0"/>
                          </a:rPr>
                        </m:ctrlPr>
                      </m:sSubPr>
                      <m:e>
                        <m:r>
                          <a:rPr lang="fr-CH" i="1">
                            <a:latin typeface="Cambria Math" charset="0"/>
                          </a:rPr>
                          <m:t>𝐹𝑖𝑛𝑑𝑠</m:t>
                        </m:r>
                      </m:e>
                      <m:sub>
                        <m:r>
                          <a:rPr lang="fr-CH" i="1">
                            <a:latin typeface="Cambria Math" charset="0"/>
                          </a:rPr>
                          <m:t>𝑝</m:t>
                        </m:r>
                      </m:sub>
                    </m:sSub>
                  </m:oMath>
                </a14:m>
                <a:r>
                  <a:rPr lang="en-US" dirty="0"/>
                  <a:t> = total number of pairs that a new pattern matches</a:t>
                </a:r>
              </a:p>
              <a:p>
                <a:endParaRPr lang="en-US" sz="2000" dirty="0"/>
              </a:p>
              <a:p>
                <a:r>
                  <a:rPr lang="en-US" dirty="0"/>
                  <a:t>Confidence that a new pattern finds many relevant mentions</a:t>
                </a:r>
              </a:p>
              <a:p>
                <a:pPr/>
                <a14:m>
                  <m:oMathPara xmlns:m="http://schemas.openxmlformats.org/officeDocument/2006/math">
                    <m:oMathParaPr>
                      <m:jc m:val="centerGroup"/>
                    </m:oMathParaPr>
                    <m:oMath xmlns:m="http://schemas.openxmlformats.org/officeDocument/2006/math">
                      <m:r>
                        <a:rPr lang="fr-CH" b="0" i="1" smtClean="0">
                          <a:latin typeface="Cambria Math" charset="0"/>
                        </a:rPr>
                        <m:t>𝐶𝑜𝑛𝑓</m:t>
                      </m:r>
                      <m:d>
                        <m:dPr>
                          <m:ctrlPr>
                            <a:rPr lang="fr-CH" b="0" i="1" smtClean="0">
                              <a:latin typeface="Cambria Math" panose="02040503050406030204" pitchFamily="18" charset="0"/>
                            </a:rPr>
                          </m:ctrlPr>
                        </m:dPr>
                        <m:e>
                          <m:r>
                            <a:rPr lang="fr-CH" b="0" i="1" smtClean="0">
                              <a:latin typeface="Cambria Math" charset="0"/>
                            </a:rPr>
                            <m:t>𝑝</m:t>
                          </m:r>
                        </m:e>
                      </m:d>
                      <m:r>
                        <a:rPr lang="fr-CH" b="0" i="1" smtClean="0">
                          <a:latin typeface="Cambria Math" charset="0"/>
                        </a:rPr>
                        <m:t>=</m:t>
                      </m:r>
                      <m:f>
                        <m:fPr>
                          <m:ctrlPr>
                            <a:rPr lang="fr-CH" b="0" i="1" smtClean="0">
                              <a:latin typeface="Cambria Math" panose="02040503050406030204" pitchFamily="18" charset="0"/>
                            </a:rPr>
                          </m:ctrlPr>
                        </m:fPr>
                        <m:num>
                          <m:sSub>
                            <m:sSubPr>
                              <m:ctrlPr>
                                <a:rPr lang="fr-CH" b="0" i="1" smtClean="0">
                                  <a:latin typeface="Cambria Math" panose="02040503050406030204" pitchFamily="18" charset="0"/>
                                </a:rPr>
                              </m:ctrlPr>
                            </m:sSubPr>
                            <m:e>
                              <m:r>
                                <a:rPr lang="fr-CH" b="0" i="1" smtClean="0">
                                  <a:latin typeface="Cambria Math" charset="0"/>
                                </a:rPr>
                                <m:t>𝐻𝑖𝑡𝑠</m:t>
                              </m:r>
                            </m:e>
                            <m:sub>
                              <m:r>
                                <a:rPr lang="fr-CH" b="0" i="1" smtClean="0">
                                  <a:latin typeface="Cambria Math" charset="0"/>
                                </a:rPr>
                                <m:t>𝑝</m:t>
                              </m:r>
                            </m:sub>
                          </m:sSub>
                        </m:num>
                        <m:den>
                          <m:sSub>
                            <m:sSubPr>
                              <m:ctrlPr>
                                <a:rPr lang="fr-CH" b="0" i="1" smtClean="0">
                                  <a:latin typeface="Cambria Math" panose="02040503050406030204" pitchFamily="18" charset="0"/>
                                </a:rPr>
                              </m:ctrlPr>
                            </m:sSubPr>
                            <m:e>
                              <m:r>
                                <a:rPr lang="fr-CH" b="0" i="1" smtClean="0">
                                  <a:latin typeface="Cambria Math" charset="0"/>
                                </a:rPr>
                                <m:t>𝐹𝑖𝑛𝑑𝑠</m:t>
                              </m:r>
                            </m:e>
                            <m:sub>
                              <m:r>
                                <a:rPr lang="fr-CH" b="0" i="1" smtClean="0">
                                  <a:latin typeface="Cambria Math" charset="0"/>
                                </a:rPr>
                                <m:t>𝑝</m:t>
                              </m:r>
                            </m:sub>
                          </m:sSub>
                        </m:den>
                      </m:f>
                      <m:r>
                        <m:rPr>
                          <m:sty m:val="p"/>
                        </m:rPr>
                        <a:rPr lang="fr-CH" b="0" i="0" smtClean="0">
                          <a:latin typeface="Cambria Math" charset="0"/>
                        </a:rPr>
                        <m:t>log</m:t>
                      </m:r>
                      <m:r>
                        <a:rPr lang="fr-CH" b="0" i="1" smtClean="0">
                          <a:latin typeface="Cambria Math" charset="0"/>
                        </a:rPr>
                        <m:t>⁡(</m:t>
                      </m:r>
                      <m:sSub>
                        <m:sSubPr>
                          <m:ctrlPr>
                            <a:rPr lang="fr-CH" b="0" i="1" smtClean="0">
                              <a:latin typeface="Cambria Math" panose="02040503050406030204" pitchFamily="18" charset="0"/>
                            </a:rPr>
                          </m:ctrlPr>
                        </m:sSubPr>
                        <m:e>
                          <m:r>
                            <a:rPr lang="fr-CH" b="0" i="1" smtClean="0">
                              <a:latin typeface="Cambria Math" charset="0"/>
                            </a:rPr>
                            <m:t>𝐹𝑖𝑛𝑑𝑠</m:t>
                          </m:r>
                        </m:e>
                        <m:sub>
                          <m:r>
                            <a:rPr lang="fr-CH" b="0" i="1" smtClean="0">
                              <a:latin typeface="Cambria Math" charset="0"/>
                            </a:rPr>
                            <m:t>𝑝</m:t>
                          </m:r>
                        </m:sub>
                      </m:sSub>
                      <m:r>
                        <a:rPr lang="fr-CH" b="0" i="1" smtClean="0">
                          <a:latin typeface="Cambria Math" charset="0"/>
                        </a:rPr>
                        <m:t>)</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3048" y="1549485"/>
                <a:ext cx="11107183" cy="5809192"/>
              </a:xfrm>
              <a:blipFill>
                <a:blip r:embed="rId3"/>
                <a:stretch>
                  <a:fillRect l="-1256" t="-1310" b="-4367"/>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48044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11F8-6B87-FB47-B9A9-706136C5297D}"/>
              </a:ext>
            </a:extLst>
          </p:cNvPr>
          <p:cNvSpPr>
            <a:spLocks noGrp="1"/>
          </p:cNvSpPr>
          <p:nvPr>
            <p:ph type="title"/>
          </p:nvPr>
        </p:nvSpPr>
        <p:spPr/>
        <p:txBody>
          <a:bodyPr/>
          <a:lstStyle/>
          <a:p>
            <a:r>
              <a:rPr lang="en-US"/>
              <a:t>Knowledge Inference</a:t>
            </a:r>
          </a:p>
        </p:txBody>
      </p:sp>
      <p:sp>
        <p:nvSpPr>
          <p:cNvPr id="4" name="Footer Placeholder 3">
            <a:extLst>
              <a:ext uri="{FF2B5EF4-FFF2-40B4-BE49-F238E27FC236}">
                <a16:creationId xmlns:a16="http://schemas.microsoft.com/office/drawing/2014/main" id="{D0960363-3C9B-924D-8EA0-0F592920491A}"/>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a:extLst>
              <a:ext uri="{FF2B5EF4-FFF2-40B4-BE49-F238E27FC236}">
                <a16:creationId xmlns:a16="http://schemas.microsoft.com/office/drawing/2014/main" id="{8B50F680-3263-C845-AEC2-D7C64897B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82" y="3313531"/>
            <a:ext cx="2592288" cy="2639766"/>
          </a:xfrm>
          <a:prstGeom prst="rect">
            <a:avLst/>
          </a:prstGeom>
        </p:spPr>
      </p:pic>
      <p:pic>
        <p:nvPicPr>
          <p:cNvPr id="6" name="Picture 5">
            <a:extLst>
              <a:ext uri="{FF2B5EF4-FFF2-40B4-BE49-F238E27FC236}">
                <a16:creationId xmlns:a16="http://schemas.microsoft.com/office/drawing/2014/main" id="{1A7498DA-2BD0-B242-8F4A-AA40AF4D6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465" y="3861529"/>
            <a:ext cx="2592288" cy="2639766"/>
          </a:xfrm>
          <a:prstGeom prst="rect">
            <a:avLst/>
          </a:prstGeom>
        </p:spPr>
      </p:pic>
      <p:pic>
        <p:nvPicPr>
          <p:cNvPr id="7" name="Picture 6">
            <a:extLst>
              <a:ext uri="{FF2B5EF4-FFF2-40B4-BE49-F238E27FC236}">
                <a16:creationId xmlns:a16="http://schemas.microsoft.com/office/drawing/2014/main" id="{92B547F0-8992-ED44-9F12-166967BBE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247" y="4633414"/>
            <a:ext cx="2592288" cy="2639766"/>
          </a:xfrm>
          <a:prstGeom prst="rect">
            <a:avLst/>
          </a:prstGeom>
        </p:spPr>
      </p:pic>
      <p:pic>
        <p:nvPicPr>
          <p:cNvPr id="8" name="Picture 7">
            <a:extLst>
              <a:ext uri="{FF2B5EF4-FFF2-40B4-BE49-F238E27FC236}">
                <a16:creationId xmlns:a16="http://schemas.microsoft.com/office/drawing/2014/main" id="{5A2907ED-0E6C-9043-818D-9F6EE990B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727" y="3220408"/>
            <a:ext cx="3941649" cy="4013841"/>
          </a:xfrm>
          <a:prstGeom prst="rect">
            <a:avLst/>
          </a:prstGeom>
        </p:spPr>
      </p:pic>
      <p:sp>
        <p:nvSpPr>
          <p:cNvPr id="9" name="Right Arrow 8">
            <a:extLst>
              <a:ext uri="{FF2B5EF4-FFF2-40B4-BE49-F238E27FC236}">
                <a16:creationId xmlns:a16="http://schemas.microsoft.com/office/drawing/2014/main" id="{00E1FF3C-11BD-C840-819B-DECF01BAA268}"/>
              </a:ext>
            </a:extLst>
          </p:cNvPr>
          <p:cNvSpPr/>
          <p:nvPr/>
        </p:nvSpPr>
        <p:spPr bwMode="auto">
          <a:xfrm>
            <a:off x="4499471" y="4751059"/>
            <a:ext cx="1872208" cy="720080"/>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0" name="Rectangle 9">
            <a:extLst>
              <a:ext uri="{FF2B5EF4-FFF2-40B4-BE49-F238E27FC236}">
                <a16:creationId xmlns:a16="http://schemas.microsoft.com/office/drawing/2014/main" id="{FA2DF873-12F2-5D4A-811F-A0023B2B2715}"/>
              </a:ext>
            </a:extLst>
          </p:cNvPr>
          <p:cNvSpPr/>
          <p:nvPr/>
        </p:nvSpPr>
        <p:spPr>
          <a:xfrm>
            <a:off x="2012842" y="1794210"/>
            <a:ext cx="7495385" cy="1323439"/>
          </a:xfrm>
          <a:prstGeom prst="rect">
            <a:avLst/>
          </a:prstGeom>
        </p:spPr>
        <p:txBody>
          <a:bodyPr wrap="none">
            <a:spAutoFit/>
          </a:bodyPr>
          <a:lstStyle/>
          <a:p>
            <a:r>
              <a:rPr lang="en-US" sz="4000" dirty="0">
                <a:latin typeface="Calibri" panose="020F0502020204030204" pitchFamily="34" charset="0"/>
                <a:cs typeface="Calibri" panose="020F0502020204030204" pitchFamily="34" charset="0"/>
              </a:rPr>
              <a:t>From available knowledge to more </a:t>
            </a:r>
            <a:br>
              <a:rPr lang="en-US" sz="4000" dirty="0">
                <a:latin typeface="Calibri" panose="020F0502020204030204" pitchFamily="34" charset="0"/>
                <a:cs typeface="Calibri" panose="020F0502020204030204" pitchFamily="34" charset="0"/>
              </a:rPr>
            </a:br>
            <a:r>
              <a:rPr lang="en-US" sz="4000" dirty="0">
                <a:latin typeface="Calibri" panose="020F0502020204030204" pitchFamily="34" charset="0"/>
                <a:cs typeface="Calibri" panose="020F0502020204030204" pitchFamily="34" charset="0"/>
              </a:rPr>
              <a:t>complete and precise knowledge</a:t>
            </a:r>
          </a:p>
        </p:txBody>
      </p:sp>
    </p:spTree>
    <p:extLst>
      <p:ext uri="{BB962C8B-B14F-4D97-AF65-F5344CB8AC3E}">
        <p14:creationId xmlns:p14="http://schemas.microsoft.com/office/powerpoint/2010/main" val="7096602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No Training Data? Distant Supervision</a:t>
            </a:r>
          </a:p>
        </p:txBody>
      </p:sp>
      <p:sp>
        <p:nvSpPr>
          <p:cNvPr id="3" name="Content Placeholder 2"/>
          <p:cNvSpPr>
            <a:spLocks noGrp="1"/>
          </p:cNvSpPr>
          <p:nvPr>
            <p:ph idx="1"/>
          </p:nvPr>
        </p:nvSpPr>
        <p:spPr/>
        <p:txBody>
          <a:bodyPr/>
          <a:lstStyle/>
          <a:p>
            <a:r>
              <a:rPr lang="en-US" b="1" dirty="0"/>
              <a:t>Idea</a:t>
            </a:r>
            <a:r>
              <a:rPr lang="en-US" dirty="0"/>
              <a:t>: use existing knowledge bases to collect training data for building a classifier</a:t>
            </a:r>
          </a:p>
          <a:p>
            <a:pPr lvl="1"/>
            <a:r>
              <a:rPr lang="en-US" dirty="0"/>
              <a:t>Combines advantages of bootstrapping with supervised learning</a:t>
            </a:r>
          </a:p>
          <a:p>
            <a:r>
              <a:rPr lang="en-US" dirty="0"/>
              <a:t>Example: learning PLACE-OF-BIRTH</a:t>
            </a:r>
          </a:p>
          <a:p>
            <a:endParaRPr lang="en-US" dirty="0"/>
          </a:p>
          <a:p>
            <a:r>
              <a:rPr lang="en-US" dirty="0"/>
              <a:t>For example, </a:t>
            </a:r>
            <a:r>
              <a:rPr lang="en-US" dirty="0" err="1"/>
              <a:t>WikiData</a:t>
            </a:r>
            <a:r>
              <a:rPr lang="en-US" dirty="0"/>
              <a:t> has </a:t>
            </a:r>
            <a:br>
              <a:rPr lang="en-US" dirty="0"/>
            </a:br>
            <a:r>
              <a:rPr lang="en-US" dirty="0"/>
              <a:t>many positive examples!</a:t>
            </a:r>
          </a:p>
          <a:p>
            <a:endParaRPr lang="en-US" dirty="0"/>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7663" y="4317576"/>
            <a:ext cx="5511329" cy="3443836"/>
          </a:xfrm>
          <a:prstGeom prst="rect">
            <a:avLst/>
          </a:prstGeom>
        </p:spPr>
      </p:pic>
    </p:spTree>
    <p:extLst>
      <p:ext uri="{BB962C8B-B14F-4D97-AF65-F5344CB8AC3E}">
        <p14:creationId xmlns:p14="http://schemas.microsoft.com/office/powerpoint/2010/main" val="9083811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E3A1D-ED0A-7048-AF7E-AEF989EA1F07}"/>
              </a:ext>
            </a:extLst>
          </p:cNvPr>
          <p:cNvSpPr>
            <a:spLocks noGrp="1"/>
          </p:cNvSpPr>
          <p:nvPr>
            <p:ph type="title"/>
          </p:nvPr>
        </p:nvSpPr>
        <p:spPr/>
        <p:txBody>
          <a:bodyPr/>
          <a:lstStyle/>
          <a:p>
            <a:r>
              <a:rPr lang="en-US"/>
              <a:t>Linking Text to Knowledge Bases</a:t>
            </a:r>
          </a:p>
        </p:txBody>
      </p:sp>
      <p:sp>
        <p:nvSpPr>
          <p:cNvPr id="3" name="Content Placeholder 2">
            <a:extLst>
              <a:ext uri="{FF2B5EF4-FFF2-40B4-BE49-F238E27FC236}">
                <a16:creationId xmlns:a16="http://schemas.microsoft.com/office/drawing/2014/main" id="{F676CB0E-ADAE-C14B-80EB-1C8CD4D505F8}"/>
              </a:ext>
            </a:extLst>
          </p:cNvPr>
          <p:cNvSpPr>
            <a:spLocks noGrp="1"/>
          </p:cNvSpPr>
          <p:nvPr>
            <p:ph idx="1"/>
          </p:nvPr>
        </p:nvSpPr>
        <p:spPr/>
        <p:txBody>
          <a:bodyPr/>
          <a:lstStyle/>
          <a:p>
            <a:r>
              <a:rPr lang="en-US"/>
              <a:t>Using Entity extraction, entity mentions in text can be linked to corresponding mentions in a knowledge base</a:t>
            </a:r>
          </a:p>
        </p:txBody>
      </p:sp>
      <p:sp>
        <p:nvSpPr>
          <p:cNvPr id="4" name="Footer Placeholder 3">
            <a:extLst>
              <a:ext uri="{FF2B5EF4-FFF2-40B4-BE49-F238E27FC236}">
                <a16:creationId xmlns:a16="http://schemas.microsoft.com/office/drawing/2014/main" id="{04C2B127-CDE6-D541-A74B-DA2CAF425142}"/>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6" name="Content Placeholder 7">
            <a:extLst>
              <a:ext uri="{FF2B5EF4-FFF2-40B4-BE49-F238E27FC236}">
                <a16:creationId xmlns:a16="http://schemas.microsoft.com/office/drawing/2014/main" id="{6F9BE0CF-6526-2544-9DE5-DFF47969B32F}"/>
              </a:ext>
            </a:extLst>
          </p:cNvPr>
          <p:cNvGraphicFramePr>
            <a:graphicFrameLocks/>
          </p:cNvGraphicFramePr>
          <p:nvPr>
            <p:extLst>
              <p:ext uri="{D42A27DB-BD31-4B8C-83A1-F6EECF244321}">
                <p14:modId xmlns:p14="http://schemas.microsoft.com/office/powerpoint/2010/main" val="3968534999"/>
              </p:ext>
            </p:extLst>
          </p:nvPr>
        </p:nvGraphicFramePr>
        <p:xfrm>
          <a:off x="539031" y="3564699"/>
          <a:ext cx="10790241" cy="3142292"/>
        </p:xfrm>
        <a:graphic>
          <a:graphicData uri="http://schemas.openxmlformats.org/drawingml/2006/table">
            <a:tbl>
              <a:tblPr firstRow="1" bandRow="1">
                <a:tableStyleId>{5C22544A-7EE6-4342-B048-85BDC9FD1C3A}</a:tableStyleId>
              </a:tblPr>
              <a:tblGrid>
                <a:gridCol w="1541463">
                  <a:extLst>
                    <a:ext uri="{9D8B030D-6E8A-4147-A177-3AD203B41FA5}">
                      <a16:colId xmlns:a16="http://schemas.microsoft.com/office/drawing/2014/main" val="1987493981"/>
                    </a:ext>
                  </a:extLst>
                </a:gridCol>
                <a:gridCol w="1541463">
                  <a:extLst>
                    <a:ext uri="{9D8B030D-6E8A-4147-A177-3AD203B41FA5}">
                      <a16:colId xmlns:a16="http://schemas.microsoft.com/office/drawing/2014/main" val="2035528336"/>
                    </a:ext>
                  </a:extLst>
                </a:gridCol>
                <a:gridCol w="1541463">
                  <a:extLst>
                    <a:ext uri="{9D8B030D-6E8A-4147-A177-3AD203B41FA5}">
                      <a16:colId xmlns:a16="http://schemas.microsoft.com/office/drawing/2014/main" val="495576968"/>
                    </a:ext>
                  </a:extLst>
                </a:gridCol>
                <a:gridCol w="1541463">
                  <a:extLst>
                    <a:ext uri="{9D8B030D-6E8A-4147-A177-3AD203B41FA5}">
                      <a16:colId xmlns:a16="http://schemas.microsoft.com/office/drawing/2014/main" val="71968085"/>
                    </a:ext>
                  </a:extLst>
                </a:gridCol>
                <a:gridCol w="1541463">
                  <a:extLst>
                    <a:ext uri="{9D8B030D-6E8A-4147-A177-3AD203B41FA5}">
                      <a16:colId xmlns:a16="http://schemas.microsoft.com/office/drawing/2014/main" val="2948759970"/>
                    </a:ext>
                  </a:extLst>
                </a:gridCol>
                <a:gridCol w="1541463">
                  <a:extLst>
                    <a:ext uri="{9D8B030D-6E8A-4147-A177-3AD203B41FA5}">
                      <a16:colId xmlns:a16="http://schemas.microsoft.com/office/drawing/2014/main" val="2865805655"/>
                    </a:ext>
                  </a:extLst>
                </a:gridCol>
                <a:gridCol w="1541463">
                  <a:extLst>
                    <a:ext uri="{9D8B030D-6E8A-4147-A177-3AD203B41FA5}">
                      <a16:colId xmlns:a16="http://schemas.microsoft.com/office/drawing/2014/main" val="1266864919"/>
                    </a:ext>
                  </a:extLst>
                </a:gridCol>
              </a:tblGrid>
              <a:tr h="370840">
                <a:tc gridSpan="2">
                  <a:txBody>
                    <a:bodyPr/>
                    <a:lstStyle/>
                    <a:p>
                      <a:pPr algn="ctr"/>
                      <a:r>
                        <a:rPr lang="en-US" sz="1600">
                          <a:latin typeface="Calibri" panose="020F0502020204030204" pitchFamily="34" charset="0"/>
                          <a:cs typeface="Calibri" panose="020F0502020204030204" pitchFamily="34" charset="0"/>
                        </a:rPr>
                        <a:t>Entities</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tc gridSpan="3">
                  <a:txBody>
                    <a:bodyPr/>
                    <a:lstStyle/>
                    <a:p>
                      <a:pPr algn="ctr"/>
                      <a:r>
                        <a:rPr lang="en-US" sz="1600">
                          <a:latin typeface="Calibri" panose="020F0502020204030204" pitchFamily="34" charset="0"/>
                          <a:cs typeface="Calibri" panose="020F0502020204030204" pitchFamily="34" charset="0"/>
                        </a:rPr>
                        <a:t>Text Features (e.g. pattern)</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tc hMerge="1">
                  <a:txBody>
                    <a:bodyPr/>
                    <a:lstStyle/>
                    <a:p>
                      <a:endParaRPr lang="en-US" sz="1600">
                        <a:latin typeface="Calibri" panose="020F0502020204030204" pitchFamily="34" charset="0"/>
                        <a:cs typeface="Calibri" panose="020F0502020204030204" pitchFamily="34" charset="0"/>
                      </a:endParaRPr>
                    </a:p>
                  </a:txBody>
                  <a:tcPr/>
                </a:tc>
                <a:tc gridSpan="2">
                  <a:txBody>
                    <a:bodyPr/>
                    <a:lstStyle/>
                    <a:p>
                      <a:pPr algn="ctr"/>
                      <a:r>
                        <a:rPr lang="en-US" sz="1600">
                          <a:latin typeface="Calibri" panose="020F0502020204030204" pitchFamily="34" charset="0"/>
                          <a:cs typeface="Calibri" panose="020F0502020204030204" pitchFamily="34" charset="0"/>
                        </a:rPr>
                        <a:t>Relation from knowledge base</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83680919"/>
                  </a:ext>
                </a:extLst>
              </a:tr>
              <a:tr h="370840">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Entity 1</a:t>
                      </a:r>
                    </a:p>
                  </a:txBody>
                  <a:tcP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Entity 2</a:t>
                      </a:r>
                    </a:p>
                  </a:txBody>
                  <a:tcPr>
                    <a:lnR w="12700" cap="flat" cmpd="sng" algn="ctr">
                      <a:solidFill>
                        <a:schemeClr val="tx1"/>
                      </a:solidFill>
                      <a:prstDash val="solid"/>
                      <a:round/>
                      <a:headEnd type="none" w="med" len="med"/>
                      <a:tailEnd type="none" w="med" len="med"/>
                    </a:ln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PER was born in LOC</a:t>
                      </a:r>
                    </a:p>
                  </a:txBody>
                  <a:tcPr>
                    <a:lnL w="12700" cap="flat" cmpd="sng" algn="ctr">
                      <a:solidFill>
                        <a:schemeClr val="tx1"/>
                      </a:solidFill>
                      <a:prstDash val="solid"/>
                      <a:round/>
                      <a:headEnd type="none" w="med" len="med"/>
                      <a:tailEnd type="none" w="med" len="med"/>
                    </a:lnL>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PER was born to PER</a:t>
                      </a:r>
                    </a:p>
                  </a:txBody>
                  <a:tcP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PER and PER</a:t>
                      </a:r>
                    </a:p>
                  </a:txBody>
                  <a:tcPr>
                    <a:lnR w="12700" cap="flat" cmpd="sng" algn="ctr">
                      <a:solidFill>
                        <a:schemeClr val="tx1"/>
                      </a:solidFill>
                      <a:prstDash val="solid"/>
                      <a:round/>
                      <a:headEnd type="none" w="med" len="med"/>
                      <a:tailEnd type="none" w="med" len="med"/>
                    </a:ln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Birthplace(X,Y)</a:t>
                      </a:r>
                    </a:p>
                  </a:txBody>
                  <a:tcPr>
                    <a:lnL w="12700" cap="flat" cmpd="sng" algn="ctr">
                      <a:solidFill>
                        <a:schemeClr val="tx1"/>
                      </a:solidFill>
                      <a:prstDash val="solid"/>
                      <a:round/>
                      <a:headEnd type="none" w="med" len="med"/>
                      <a:tailEnd type="none" w="med" len="med"/>
                    </a:lnL>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Married(X,Y)</a:t>
                      </a:r>
                    </a:p>
                  </a:txBody>
                  <a:tcPr>
                    <a:solidFill>
                      <a:schemeClr val="tx1"/>
                    </a:solidFill>
                  </a:tcPr>
                </a:tc>
                <a:extLst>
                  <a:ext uri="{0D108BD9-81ED-4DB2-BD59-A6C34878D82A}">
                    <a16:rowId xmlns:a16="http://schemas.microsoft.com/office/drawing/2014/main" val="1930958881"/>
                  </a:ext>
                </a:extLst>
              </a:tr>
              <a:tr h="370840">
                <a:tc>
                  <a:txBody>
                    <a:bodyPr/>
                    <a:lstStyle/>
                    <a:p>
                      <a:r>
                        <a:rPr lang="en-US" sz="1600">
                          <a:latin typeface="Calibri" panose="020F0502020204030204" pitchFamily="34" charset="0"/>
                          <a:cs typeface="Calibri" panose="020F0502020204030204" pitchFamily="34" charset="0"/>
                        </a:rPr>
                        <a:t>John Lennon</a:t>
                      </a:r>
                    </a:p>
                  </a:txBody>
                  <a:tcPr/>
                </a:tc>
                <a:tc>
                  <a:txBody>
                    <a:bodyPr/>
                    <a:lstStyle/>
                    <a:p>
                      <a:r>
                        <a:rPr lang="en-US" sz="1600">
                          <a:latin typeface="Calibri" panose="020F0502020204030204" pitchFamily="34" charset="0"/>
                          <a:cs typeface="Calibri" panose="020F0502020204030204" pitchFamily="34" charset="0"/>
                        </a:rPr>
                        <a:t>Liverpool</a:t>
                      </a:r>
                    </a:p>
                  </a:txBody>
                  <a:tcPr>
                    <a:lnR w="12700" cap="flat" cmpd="sng" algn="ctr">
                      <a:solidFill>
                        <a:schemeClr val="tx1"/>
                      </a:solidFill>
                      <a:prstDash val="solid"/>
                      <a:round/>
                      <a:headEnd type="none" w="med" len="med"/>
                      <a:tailEnd type="none" w="med" len="med"/>
                    </a:lnR>
                  </a:tcPr>
                </a:tc>
                <a:tc>
                  <a:txBody>
                    <a:bodyPr/>
                    <a:lstStyle/>
                    <a:p>
                      <a:pPr algn="ctr"/>
                      <a:r>
                        <a:rPr lang="en-US" sz="1600">
                          <a:latin typeface="Calibri" panose="020F0502020204030204" pitchFamily="34" charset="0"/>
                          <a:cs typeface="Calibri" panose="020F0502020204030204" pitchFamily="34" charset="0"/>
                        </a:rPr>
                        <a:t>x</a:t>
                      </a: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tc>
                  <a:txBody>
                    <a:bodyPr/>
                    <a:lstStyle/>
                    <a:p>
                      <a:pPr algn="ctr"/>
                      <a:endParaRPr lang="en-US" sz="1600">
                        <a:latin typeface="Calibri" panose="020F0502020204030204" pitchFamily="34" charset="0"/>
                        <a:cs typeface="Calibri" panose="020F050202020403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1600">
                          <a:latin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00526654"/>
                  </a:ext>
                </a:extLst>
              </a:tr>
              <a:tr h="370840">
                <a:tc>
                  <a:txBody>
                    <a:bodyPr/>
                    <a:lstStyle/>
                    <a:p>
                      <a:r>
                        <a:rPr lang="en-US" sz="1600">
                          <a:latin typeface="Calibri" panose="020F0502020204030204" pitchFamily="34" charset="0"/>
                          <a:cs typeface="Calibri" panose="020F0502020204030204" pitchFamily="34" charset="0"/>
                        </a:rPr>
                        <a:t>John Lennon</a:t>
                      </a:r>
                    </a:p>
                  </a:txBody>
                  <a:tcPr/>
                </a:tc>
                <a:tc>
                  <a:txBody>
                    <a:bodyPr/>
                    <a:lstStyle/>
                    <a:p>
                      <a:r>
                        <a:rPr lang="en-US" sz="1600">
                          <a:latin typeface="Calibri" panose="020F0502020204030204" pitchFamily="34" charset="0"/>
                          <a:cs typeface="Calibri" panose="020F0502020204030204" pitchFamily="34" charset="0"/>
                        </a:rPr>
                        <a:t>Julia Lennon</a:t>
                      </a: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a:latin typeface="Calibri" panose="020F0502020204030204" pitchFamily="34" charset="0"/>
                          <a:cs typeface="Calibri" panose="020F0502020204030204" pitchFamily="34" charset="0"/>
                        </a:rPr>
                        <a:t>x</a:t>
                      </a:r>
                    </a:p>
                  </a:txBody>
                  <a:tcPr/>
                </a:tc>
                <a:tc>
                  <a:txBody>
                    <a:bodyPr/>
                    <a:lstStyle/>
                    <a:p>
                      <a:pPr algn="ctr"/>
                      <a:endParaRPr lang="en-US" sz="1600">
                        <a:latin typeface="Calibri" panose="020F0502020204030204" pitchFamily="34" charset="0"/>
                        <a:cs typeface="Calibri" panose="020F050202020403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57369800"/>
                  </a:ext>
                </a:extLst>
              </a:tr>
              <a:tr h="370840">
                <a:tc>
                  <a:txBody>
                    <a:bodyPr/>
                    <a:lstStyle/>
                    <a:p>
                      <a:r>
                        <a:rPr lang="en-US" sz="1600">
                          <a:latin typeface="Calibri" panose="020F0502020204030204" pitchFamily="34" charset="0"/>
                          <a:cs typeface="Calibri" panose="020F0502020204030204" pitchFamily="34" charset="0"/>
                        </a:rPr>
                        <a:t>John Lennon</a:t>
                      </a:r>
                    </a:p>
                  </a:txBody>
                  <a:tcPr/>
                </a:tc>
                <a:tc>
                  <a:txBody>
                    <a:bodyPr/>
                    <a:lstStyle/>
                    <a:p>
                      <a:r>
                        <a:rPr lang="en-US" sz="1600">
                          <a:latin typeface="Calibri" panose="020F0502020204030204" pitchFamily="34" charset="0"/>
                          <a:cs typeface="Calibri" panose="020F0502020204030204" pitchFamily="34" charset="0"/>
                        </a:rPr>
                        <a:t>Julia Lennon</a:t>
                      </a: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a:latin typeface="Calibri" panose="020F0502020204030204" pitchFamily="34" charset="0"/>
                          <a:cs typeface="Calibri" panose="020F0502020204030204" pitchFamily="34" charset="0"/>
                        </a:rPr>
                        <a:t>x</a:t>
                      </a:r>
                    </a:p>
                  </a:txBody>
                  <a:tcPr/>
                </a:tc>
                <a:tc>
                  <a:txBody>
                    <a:bodyPr/>
                    <a:lstStyle/>
                    <a:p>
                      <a:pPr algn="ctr"/>
                      <a:endParaRPr lang="en-US" sz="1600">
                        <a:latin typeface="Calibri" panose="020F0502020204030204" pitchFamily="34" charset="0"/>
                        <a:cs typeface="Calibri" panose="020F050202020403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40126686"/>
                  </a:ext>
                </a:extLst>
              </a:tr>
              <a:tr h="370840">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Julia Lennon</a:t>
                      </a:r>
                    </a:p>
                  </a:txBody>
                  <a:tcPr>
                    <a:lnB w="12700" cap="flat" cmpd="sng" algn="ctr">
                      <a:solidFill>
                        <a:schemeClr val="tx1"/>
                      </a:solidFill>
                      <a:prstDash val="solid"/>
                      <a:round/>
                      <a:headEnd type="none" w="med" len="med"/>
                      <a:tailEnd type="none" w="med" len="med"/>
                    </a:lnB>
                  </a:tcPr>
                </a:tc>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Julia Lennon</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B w="12700" cap="flat" cmpd="sng" algn="ctr">
                      <a:solidFill>
                        <a:schemeClr val="tx1"/>
                      </a:solidFill>
                      <a:prstDash val="solid"/>
                      <a:round/>
                      <a:headEnd type="none" w="med" len="med"/>
                      <a:tailEnd type="none" w="med" len="med"/>
                    </a:lnB>
                  </a:tcPr>
                </a:tc>
                <a:tc>
                  <a:txBody>
                    <a:bodyPr/>
                    <a:lstStyle/>
                    <a:p>
                      <a:pPr algn="ctr"/>
                      <a:r>
                        <a:rPr lang="en-US" sz="1600">
                          <a:latin typeface="Calibri" panose="020F0502020204030204" pitchFamily="34" charset="0"/>
                          <a:cs typeface="Calibri" panose="020F0502020204030204" pitchFamily="34" charset="0"/>
                        </a:rPr>
                        <a:t>x</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a:latin typeface="Calibri" panose="020F0502020204030204" pitchFamily="34" charset="0"/>
                          <a:cs typeface="Calibri" panose="020F0502020204030204" pitchFamily="34" charset="0"/>
                        </a:rPr>
                        <a: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5501634"/>
                  </a:ext>
                </a:extLst>
              </a:tr>
              <a:tr h="338132">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b="0" kern="1200">
                          <a:solidFill>
                            <a:schemeClr val="dk1"/>
                          </a:solidFill>
                          <a:latin typeface="Calibri" panose="020F0502020204030204" pitchFamily="34" charset="0"/>
                          <a:ea typeface="+mn-ea"/>
                          <a:cs typeface="Calibri" panose="020F0502020204030204" pitchFamily="34" charset="0"/>
                        </a:rPr>
                        <a:t>Barack Obama</a:t>
                      </a:r>
                    </a:p>
                  </a:txBody>
                  <a:tcPr>
                    <a:lnT w="12700" cap="flat" cmpd="sng" algn="ctr">
                      <a:solidFill>
                        <a:schemeClr val="tx1"/>
                      </a:solidFill>
                      <a:prstDash val="solid"/>
                      <a:round/>
                      <a:headEnd type="none" w="med" len="med"/>
                      <a:tailEnd type="none" w="med" len="med"/>
                    </a:lnT>
                  </a:tcPr>
                </a:tc>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b="0" kern="1200">
                          <a:solidFill>
                            <a:schemeClr val="dk1"/>
                          </a:solidFill>
                          <a:latin typeface="Calibri" panose="020F0502020204030204" pitchFamily="34" charset="0"/>
                          <a:ea typeface="+mn-ea"/>
                          <a:cs typeface="Calibri" panose="020F0502020204030204" pitchFamily="34" charset="0"/>
                        </a:rPr>
                        <a:t>Hawaii</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r>
                        <a:rPr lang="en-US" sz="1600" b="0" kern="1200">
                          <a:solidFill>
                            <a:schemeClr val="dk1"/>
                          </a:solidFill>
                          <a:latin typeface="Calibri" panose="020F0502020204030204" pitchFamily="34" charset="0"/>
                          <a:ea typeface="+mn-ea"/>
                          <a:cs typeface="Calibri" panose="020F0502020204030204" pitchFamily="34" charset="0"/>
                        </a:rPr>
                        <a:t>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endParaRPr lang="en-US" sz="1600" b="0" kern="1200">
                        <a:solidFill>
                          <a:schemeClr val="dk1"/>
                        </a:solidFill>
                        <a:latin typeface="Calibri" panose="020F0502020204030204" pitchFamily="34" charset="0"/>
                        <a:ea typeface="+mn-ea"/>
                        <a:cs typeface="Calibri" panose="020F0502020204030204" pitchFamily="34" charset="0"/>
                      </a:endParaRPr>
                    </a:p>
                  </a:txBody>
                  <a:tcPr>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endParaRPr lang="en-US" sz="1600" b="0" kern="1200">
                        <a:solidFill>
                          <a:schemeClr val="dk1"/>
                        </a:solidFill>
                        <a:latin typeface="Calibri" panose="020F0502020204030204" pitchFamily="34" charset="0"/>
                        <a:ea typeface="+mn-ea"/>
                        <a:cs typeface="Calibri" panose="020F050202020403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r>
                        <a:rPr lang="en-US" sz="1600" b="0" kern="1200">
                          <a:solidFill>
                            <a:schemeClr val="dk1"/>
                          </a:solidFill>
                          <a:latin typeface="Calibri" panose="020F0502020204030204" pitchFamily="34" charset="0"/>
                          <a:ea typeface="+mn-ea"/>
                          <a:cs typeface="Calibri" panose="020F0502020204030204" pitchFamily="34" charset="0"/>
                        </a:rPr>
                        <a:t>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endParaRPr lang="en-US" sz="1600" b="0" kern="1200">
                        <a:solidFill>
                          <a:schemeClr val="dk1"/>
                        </a:solidFill>
                        <a:latin typeface="Calibri" panose="020F0502020204030204" pitchFamily="34" charset="0"/>
                        <a:ea typeface="+mn-ea"/>
                        <a:cs typeface="Calibri" panose="020F0502020204030204" pitchFamily="34"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29379211"/>
                  </a:ext>
                </a:extLst>
              </a:tr>
              <a:tr h="370840">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b="0">
                          <a:latin typeface="Calibri" panose="020F0502020204030204" pitchFamily="34" charset="0"/>
                          <a:cs typeface="Calibri" panose="020F0502020204030204" pitchFamily="34" charset="0"/>
                        </a:rPr>
                        <a:t>Barack Obama</a:t>
                      </a:r>
                    </a:p>
                  </a:txBody>
                  <a:tcPr/>
                </a:tc>
                <a:tc>
                  <a:txBody>
                    <a:bodyPr/>
                    <a:lstStyle/>
                    <a:p>
                      <a:r>
                        <a:rPr lang="en-US" sz="1600" b="0">
                          <a:latin typeface="Calibri" panose="020F0502020204030204" pitchFamily="34" charset="0"/>
                          <a:cs typeface="Calibri" panose="020F0502020204030204" pitchFamily="34" charset="0"/>
                        </a:rPr>
                        <a:t>Michelle Obama</a:t>
                      </a:r>
                    </a:p>
                  </a:txBody>
                  <a:tcPr>
                    <a:lnR w="12700" cap="flat" cmpd="sng" algn="ctr">
                      <a:solidFill>
                        <a:schemeClr val="tx1"/>
                      </a:solidFill>
                      <a:prstDash val="solid"/>
                      <a:round/>
                      <a:headEnd type="none" w="med" len="med"/>
                      <a:tailEnd type="none" w="med" len="med"/>
                    </a:lnR>
                  </a:tcPr>
                </a:tc>
                <a:tc>
                  <a:txBody>
                    <a:bodyPr/>
                    <a:lstStyle/>
                    <a:p>
                      <a:pPr algn="ctr"/>
                      <a:endParaRPr lang="en-US" sz="1600" b="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en-US" sz="1600" b="0">
                        <a:latin typeface="Calibri" panose="020F0502020204030204" pitchFamily="34" charset="0"/>
                        <a:cs typeface="Calibri" panose="020F0502020204030204" pitchFamily="34" charset="0"/>
                      </a:endParaRPr>
                    </a:p>
                  </a:txBody>
                  <a:tcPr/>
                </a:tc>
                <a:tc>
                  <a:txBody>
                    <a:bodyPr/>
                    <a:lstStyle/>
                    <a:p>
                      <a:pPr algn="ctr"/>
                      <a:r>
                        <a:rPr lang="en-US" sz="1600" b="0">
                          <a:latin typeface="Calibri" panose="020F0502020204030204" pitchFamily="34" charset="0"/>
                          <a:cs typeface="Calibri" panose="020F0502020204030204" pitchFamily="34" charset="0"/>
                        </a:rPr>
                        <a:t>x</a:t>
                      </a:r>
                    </a:p>
                  </a:txBody>
                  <a:tcPr>
                    <a:lnR w="12700" cap="flat" cmpd="sng" algn="ctr">
                      <a:solidFill>
                        <a:schemeClr val="tx1"/>
                      </a:solidFill>
                      <a:prstDash val="solid"/>
                      <a:round/>
                      <a:headEnd type="none" w="med" len="med"/>
                      <a:tailEnd type="none" w="med" len="med"/>
                    </a:lnR>
                  </a:tcPr>
                </a:tc>
                <a:tc>
                  <a:txBody>
                    <a:bodyPr/>
                    <a:lstStyle/>
                    <a:p>
                      <a:pPr algn="ctr"/>
                      <a:endParaRPr lang="en-US" sz="1600" b="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b="0">
                          <a:latin typeface="Calibri" panose="020F0502020204030204" pitchFamily="34" charset="0"/>
                          <a:cs typeface="Calibri" panose="020F0502020204030204" pitchFamily="34" charset="0"/>
                        </a:rPr>
                        <a:t>x</a:t>
                      </a:r>
                    </a:p>
                  </a:txBody>
                  <a:tcPr/>
                </a:tc>
                <a:extLst>
                  <a:ext uri="{0D108BD9-81ED-4DB2-BD59-A6C34878D82A}">
                    <a16:rowId xmlns:a16="http://schemas.microsoft.com/office/drawing/2014/main" val="2446986502"/>
                  </a:ext>
                </a:extLst>
              </a:tr>
            </a:tbl>
          </a:graphicData>
        </a:graphic>
      </p:graphicFrame>
      <p:sp>
        <p:nvSpPr>
          <p:cNvPr id="7" name="TextBox 6">
            <a:extLst>
              <a:ext uri="{FF2B5EF4-FFF2-40B4-BE49-F238E27FC236}">
                <a16:creationId xmlns:a16="http://schemas.microsoft.com/office/drawing/2014/main" id="{7E252E32-4475-4447-A415-AF88FE16253A}"/>
              </a:ext>
            </a:extLst>
          </p:cNvPr>
          <p:cNvSpPr txBox="1"/>
          <p:nvPr/>
        </p:nvSpPr>
        <p:spPr>
          <a:xfrm>
            <a:off x="1838927" y="2900283"/>
            <a:ext cx="8190448" cy="523220"/>
          </a:xfrm>
          <a:prstGeom prst="rect">
            <a:avLst/>
          </a:prstGeom>
          <a:noFill/>
        </p:spPr>
        <p:txBody>
          <a:bodyPr wrap="none" rtlCol="0">
            <a:spAutoFit/>
          </a:bodyPr>
          <a:lstStyle/>
          <a:p>
            <a:r>
              <a:rPr lang="en-US" sz="2800" b="1" dirty="0">
                <a:latin typeface="Calibri" panose="020F0502020204030204" pitchFamily="34" charset="0"/>
                <a:cs typeface="Calibri" panose="020F0502020204030204" pitchFamily="34" charset="0"/>
              </a:rPr>
              <a:t>John</a:t>
            </a:r>
            <a:r>
              <a:rPr lang="en-US" sz="2800" dirty="0">
                <a:latin typeface="Calibri" panose="020F0502020204030204" pitchFamily="34" charset="0"/>
                <a:cs typeface="Calibri" panose="020F0502020204030204" pitchFamily="34" charset="0"/>
              </a:rPr>
              <a:t> was born in </a:t>
            </a:r>
            <a:r>
              <a:rPr lang="en-US" sz="2800" b="1" dirty="0">
                <a:latin typeface="Calibri" panose="020F0502020204030204" pitchFamily="34" charset="0"/>
                <a:cs typeface="Calibri" panose="020F0502020204030204" pitchFamily="34" charset="0"/>
              </a:rPr>
              <a:t>Liverpool</a:t>
            </a:r>
            <a:r>
              <a:rPr lang="en-US" sz="2800" dirty="0">
                <a:latin typeface="Calibri" panose="020F0502020204030204" pitchFamily="34" charset="0"/>
                <a:cs typeface="Calibri" panose="020F0502020204030204" pitchFamily="34" charset="0"/>
              </a:rPr>
              <a:t>, to </a:t>
            </a:r>
            <a:r>
              <a:rPr lang="en-US" sz="2800" b="1" dirty="0">
                <a:latin typeface="Calibri" panose="020F0502020204030204" pitchFamily="34" charset="0"/>
                <a:cs typeface="Calibri" panose="020F0502020204030204" pitchFamily="34" charset="0"/>
              </a:rPr>
              <a:t>Julia</a:t>
            </a:r>
            <a:r>
              <a:rPr lang="en-US" sz="2800" dirty="0">
                <a:latin typeface="Calibri" panose="020F0502020204030204" pitchFamily="34" charset="0"/>
                <a:cs typeface="Calibri" panose="020F0502020204030204" pitchFamily="34" charset="0"/>
              </a:rPr>
              <a:t> and </a:t>
            </a:r>
            <a:r>
              <a:rPr lang="en-US" sz="2800" b="1" dirty="0">
                <a:latin typeface="Calibri" panose="020F0502020204030204" pitchFamily="34" charset="0"/>
                <a:cs typeface="Calibri" panose="020F0502020204030204" pitchFamily="34" charset="0"/>
              </a:rPr>
              <a:t>Alfred Lennon </a:t>
            </a:r>
          </a:p>
        </p:txBody>
      </p:sp>
      <p:sp>
        <p:nvSpPr>
          <p:cNvPr id="8" name="TextBox 7">
            <a:extLst>
              <a:ext uri="{FF2B5EF4-FFF2-40B4-BE49-F238E27FC236}">
                <a16:creationId xmlns:a16="http://schemas.microsoft.com/office/drawing/2014/main" id="{5CF5DC88-2245-6E4A-9318-BED665006788}"/>
              </a:ext>
            </a:extLst>
          </p:cNvPr>
          <p:cNvSpPr txBox="1"/>
          <p:nvPr/>
        </p:nvSpPr>
        <p:spPr>
          <a:xfrm>
            <a:off x="955397" y="6835457"/>
            <a:ext cx="9957534" cy="523220"/>
          </a:xfrm>
          <a:prstGeom prst="rect">
            <a:avLst/>
          </a:prstGeom>
          <a:noFill/>
        </p:spPr>
        <p:txBody>
          <a:bodyPr wrap="none" rtlCol="0">
            <a:spAutoFit/>
          </a:bodyPr>
          <a:lstStyle/>
          <a:p>
            <a:r>
              <a:rPr lang="en-US" sz="2800" b="1" dirty="0">
                <a:latin typeface="Calibri" panose="020F0502020204030204" pitchFamily="34" charset="0"/>
                <a:cs typeface="Calibri" panose="020F0502020204030204" pitchFamily="34" charset="0"/>
              </a:rPr>
              <a:t>Barack Obama </a:t>
            </a:r>
            <a:r>
              <a:rPr lang="en-US" sz="2800" dirty="0">
                <a:latin typeface="Calibri" panose="020F0502020204030204" pitchFamily="34" charset="0"/>
                <a:cs typeface="Calibri" panose="020F0502020204030204" pitchFamily="34" charset="0"/>
              </a:rPr>
              <a:t>was born in </a:t>
            </a:r>
            <a:r>
              <a:rPr lang="en-US" sz="2800" b="1" dirty="0">
                <a:latin typeface="Calibri" panose="020F0502020204030204" pitchFamily="34" charset="0"/>
                <a:cs typeface="Calibri" panose="020F0502020204030204" pitchFamily="34" charset="0"/>
              </a:rPr>
              <a:t>Hawaii. Barack </a:t>
            </a:r>
            <a:r>
              <a:rPr lang="en-US" sz="2800" dirty="0">
                <a:latin typeface="Calibri" panose="020F0502020204030204" pitchFamily="34" charset="0"/>
                <a:cs typeface="Calibri" panose="020F0502020204030204" pitchFamily="34" charset="0"/>
              </a:rPr>
              <a:t>and</a:t>
            </a:r>
            <a:r>
              <a:rPr lang="en-US" sz="2800" b="1" dirty="0">
                <a:latin typeface="Calibri" panose="020F0502020204030204" pitchFamily="34" charset="0"/>
                <a:cs typeface="Calibri" panose="020F0502020204030204" pitchFamily="34" charset="0"/>
              </a:rPr>
              <a:t> Michelle Obama …</a:t>
            </a:r>
          </a:p>
        </p:txBody>
      </p:sp>
    </p:spTree>
    <p:extLst>
      <p:ext uri="{BB962C8B-B14F-4D97-AF65-F5344CB8AC3E}">
        <p14:creationId xmlns:p14="http://schemas.microsoft.com/office/powerpoint/2010/main" val="3417404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Distant Supervision: Approach</a:t>
            </a:r>
          </a:p>
        </p:txBody>
      </p:sp>
      <p:sp>
        <p:nvSpPr>
          <p:cNvPr id="4" name="Footer Placeholder 3"/>
          <p:cNvSpPr>
            <a:spLocks noGrp="1"/>
          </p:cNvSpPr>
          <p:nvPr>
            <p:ph type="ftr" sz="quarter" idx="10"/>
          </p:nvPr>
        </p:nvSpPr>
        <p:spPr>
          <a:noFill/>
        </p:spPr>
        <p:txBody>
          <a:bodyPr/>
          <a:lstStyle/>
          <a:p>
            <a:r>
              <a:rPr lang="fr-CH"/>
              <a:t>©2021, Karl Aberer, EPFL-IC, Laboratoire de systèmes d'informations répartis </a:t>
            </a:r>
            <a:endParaRPr lang="en-GB" dirty="0"/>
          </a:p>
        </p:txBody>
      </p:sp>
      <p:sp>
        <p:nvSpPr>
          <p:cNvPr id="5" name="Can 4"/>
          <p:cNvSpPr/>
          <p:nvPr/>
        </p:nvSpPr>
        <p:spPr bwMode="auto">
          <a:xfrm>
            <a:off x="742041" y="1713168"/>
            <a:ext cx="1296144" cy="1368152"/>
          </a:xfrm>
          <a:prstGeom prst="can">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solidFill>
                <a:effectLst/>
                <a:latin typeface="Calibri" charset="0"/>
                <a:ea typeface="Calibri" charset="0"/>
                <a:cs typeface="Calibri" charset="0"/>
              </a:rPr>
              <a:t>Wikipedia</a:t>
            </a:r>
          </a:p>
        </p:txBody>
      </p:sp>
      <p:sp>
        <p:nvSpPr>
          <p:cNvPr id="7" name="Snip and Round Single Corner Rectangle 6"/>
          <p:cNvSpPr/>
          <p:nvPr/>
        </p:nvSpPr>
        <p:spPr bwMode="auto">
          <a:xfrm>
            <a:off x="6439349" y="1533148"/>
            <a:ext cx="1728192" cy="1800200"/>
          </a:xfrm>
          <a:prstGeom prst="snipRound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r>
              <a:rPr lang="en-US" sz="1800" dirty="0">
                <a:solidFill>
                  <a:srgbClr val="000000"/>
                </a:solidFill>
                <a:latin typeface="Calibri" charset="0"/>
                <a:ea typeface="Calibri" charset="0"/>
                <a:cs typeface="Calibri" charset="0"/>
              </a:rPr>
              <a:t>(s, ent1, ent2)</a:t>
            </a:r>
          </a:p>
        </p:txBody>
      </p:sp>
      <p:sp>
        <p:nvSpPr>
          <p:cNvPr id="8" name="Can 7"/>
          <p:cNvSpPr/>
          <p:nvPr/>
        </p:nvSpPr>
        <p:spPr bwMode="auto">
          <a:xfrm>
            <a:off x="742041" y="4678857"/>
            <a:ext cx="1296144" cy="1368152"/>
          </a:xfrm>
          <a:prstGeom prst="can">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2"/>
                </a:solidFill>
                <a:effectLst/>
                <a:latin typeface="Calibri" charset="0"/>
                <a:ea typeface="Calibri" charset="0"/>
                <a:cs typeface="Calibri" charset="0"/>
              </a:rPr>
              <a:t>WikiData</a:t>
            </a:r>
            <a:endParaRPr kumimoji="0" lang="en-US" sz="2000" b="0" i="0" u="none" strike="noStrike" cap="none" normalizeH="0" baseline="0" dirty="0">
              <a:ln>
                <a:noFill/>
              </a:ln>
              <a:solidFill>
                <a:schemeClr val="tx2"/>
              </a:solidFill>
              <a:effectLst/>
              <a:latin typeface="Calibri" charset="0"/>
              <a:ea typeface="Calibri" charset="0"/>
              <a:cs typeface="Calibri" charset="0"/>
            </a:endParaRPr>
          </a:p>
        </p:txBody>
      </p:sp>
      <p:cxnSp>
        <p:nvCxnSpPr>
          <p:cNvPr id="11" name="Straight Arrow Connector 10"/>
          <p:cNvCxnSpPr>
            <a:endCxn id="7" idx="2"/>
          </p:cNvCxnSpPr>
          <p:nvPr/>
        </p:nvCxnSpPr>
        <p:spPr bwMode="auto">
          <a:xfrm>
            <a:off x="2038185" y="2433248"/>
            <a:ext cx="440116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 name="Rectangle 5"/>
          <p:cNvSpPr/>
          <p:nvPr/>
        </p:nvSpPr>
        <p:spPr bwMode="auto">
          <a:xfrm>
            <a:off x="2686257" y="2001200"/>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Run NER and extract all entity pairs in sentences </a:t>
            </a:r>
          </a:p>
        </p:txBody>
      </p:sp>
      <p:cxnSp>
        <p:nvCxnSpPr>
          <p:cNvPr id="13" name="Curved Connector 12"/>
          <p:cNvCxnSpPr>
            <a:stCxn id="7" idx="1"/>
            <a:endCxn id="8" idx="1"/>
          </p:cNvCxnSpPr>
          <p:nvPr/>
        </p:nvCxnSpPr>
        <p:spPr bwMode="auto">
          <a:xfrm rot="5400000">
            <a:off x="3674025" y="1049436"/>
            <a:ext cx="1345509" cy="5913332"/>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sp>
        <p:nvSpPr>
          <p:cNvPr id="9" name="Rectangle 8"/>
          <p:cNvSpPr/>
          <p:nvPr/>
        </p:nvSpPr>
        <p:spPr bwMode="auto">
          <a:xfrm>
            <a:off x="2686257" y="3484108"/>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Check whether a relation among the entities exists in </a:t>
            </a:r>
            <a:r>
              <a:rPr lang="en-US" sz="1800">
                <a:latin typeface="Calibri" charset="0"/>
                <a:ea typeface="Calibri" charset="0"/>
                <a:cs typeface="Calibri" charset="0"/>
              </a:rPr>
              <a:t>the database</a:t>
            </a:r>
            <a:endParaRPr lang="en-US" sz="1800" dirty="0">
              <a:latin typeface="Calibri" charset="0"/>
              <a:ea typeface="Calibri" charset="0"/>
              <a:cs typeface="Calibri" charset="0"/>
            </a:endParaRPr>
          </a:p>
        </p:txBody>
      </p:sp>
      <p:sp>
        <p:nvSpPr>
          <p:cNvPr id="15" name="Can 14"/>
          <p:cNvSpPr/>
          <p:nvPr/>
        </p:nvSpPr>
        <p:spPr bwMode="auto">
          <a:xfrm>
            <a:off x="6371679" y="4430739"/>
            <a:ext cx="1863531" cy="1822714"/>
          </a:xfrm>
          <a:prstGeom prst="can">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latin typeface="Calibri" charset="0"/>
                <a:ea typeface="Calibri" charset="0"/>
                <a:cs typeface="Calibri" charset="0"/>
              </a:rPr>
              <a:t>Training Data</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latin typeface="Calibri" charset="0"/>
                <a:ea typeface="Calibri" charset="0"/>
                <a:cs typeface="Calibri" charset="0"/>
              </a:rPr>
              <a:t>(ent1, ent2, </a:t>
            </a:r>
            <a:r>
              <a:rPr lang="en-US" sz="2000" dirty="0" err="1">
                <a:latin typeface="Calibri" charset="0"/>
                <a:ea typeface="Calibri" charset="0"/>
                <a:cs typeface="Calibri" charset="0"/>
              </a:rPr>
              <a:t>rel</a:t>
            </a:r>
            <a:r>
              <a:rPr lang="en-US" sz="2000" dirty="0">
                <a:latin typeface="Calibri" charset="0"/>
                <a:ea typeface="Calibri" charset="0"/>
                <a:cs typeface="Calibri" charset="0"/>
              </a:rPr>
              <a:t>, features)</a:t>
            </a:r>
            <a:endParaRPr kumimoji="0" lang="en-US" sz="2000" b="0" i="0" u="none" strike="noStrike" cap="none" normalizeH="0" baseline="0" dirty="0">
              <a:ln>
                <a:noFill/>
              </a:ln>
              <a:solidFill>
                <a:schemeClr val="tx2"/>
              </a:solidFill>
              <a:effectLst/>
              <a:latin typeface="Calibri" charset="0"/>
              <a:ea typeface="Calibri" charset="0"/>
              <a:cs typeface="Calibri" charset="0"/>
            </a:endParaRPr>
          </a:p>
        </p:txBody>
      </p:sp>
      <p:cxnSp>
        <p:nvCxnSpPr>
          <p:cNvPr id="16" name="Straight Arrow Connector 15"/>
          <p:cNvCxnSpPr/>
          <p:nvPr/>
        </p:nvCxnSpPr>
        <p:spPr bwMode="auto">
          <a:xfrm>
            <a:off x="2038185" y="5400972"/>
            <a:ext cx="433349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Rectangle 13"/>
          <p:cNvSpPr/>
          <p:nvPr/>
        </p:nvSpPr>
        <p:spPr bwMode="auto">
          <a:xfrm>
            <a:off x="2722099" y="4932674"/>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For entities with relations extract features from the sentence</a:t>
            </a:r>
          </a:p>
        </p:txBody>
      </p:sp>
      <p:sp>
        <p:nvSpPr>
          <p:cNvPr id="18" name="Summing Junction 17"/>
          <p:cNvSpPr/>
          <p:nvPr/>
        </p:nvSpPr>
        <p:spPr bwMode="auto">
          <a:xfrm>
            <a:off x="9468023" y="6400446"/>
            <a:ext cx="1224136" cy="1075410"/>
          </a:xfrm>
          <a:prstGeom prst="flowChartSummingJunction">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cxnSp>
        <p:nvCxnSpPr>
          <p:cNvPr id="21" name="Curved Connector 20"/>
          <p:cNvCxnSpPr>
            <a:stCxn id="15" idx="3"/>
          </p:cNvCxnSpPr>
          <p:nvPr/>
        </p:nvCxnSpPr>
        <p:spPr bwMode="auto">
          <a:xfrm rot="16200000" flipH="1">
            <a:off x="7983883" y="5573015"/>
            <a:ext cx="803703" cy="2164578"/>
          </a:xfrm>
          <a:prstGeom prst="curvedConnector2">
            <a:avLst/>
          </a:prstGeom>
          <a:solidFill>
            <a:schemeClr val="accent1"/>
          </a:solidFill>
          <a:ln w="9525" cap="flat" cmpd="sng" algn="ctr">
            <a:solidFill>
              <a:schemeClr val="tx1"/>
            </a:solidFill>
            <a:prstDash val="solid"/>
            <a:round/>
            <a:headEnd type="none" w="med" len="med"/>
            <a:tailEnd type="triangle"/>
          </a:ln>
          <a:effectLst/>
        </p:spPr>
      </p:cxnSp>
      <p:sp>
        <p:nvSpPr>
          <p:cNvPr id="19" name="Rectangle 18"/>
          <p:cNvSpPr/>
          <p:nvPr/>
        </p:nvSpPr>
        <p:spPr bwMode="auto">
          <a:xfrm>
            <a:off x="5971296" y="6515653"/>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Train a classifier to predict the relation from the features</a:t>
            </a:r>
          </a:p>
        </p:txBody>
      </p:sp>
      <p:sp>
        <p:nvSpPr>
          <p:cNvPr id="22" name="Rectangle 21"/>
          <p:cNvSpPr/>
          <p:nvPr/>
        </p:nvSpPr>
        <p:spPr bwMode="auto">
          <a:xfrm>
            <a:off x="8747943" y="4468792"/>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Predict label for new sentences:</a:t>
            </a:r>
          </a:p>
          <a:p>
            <a:r>
              <a:rPr lang="en-US" sz="1800" dirty="0">
                <a:latin typeface="Calibri" charset="0"/>
                <a:ea typeface="Calibri" charset="0"/>
                <a:cs typeface="Calibri" charset="0"/>
              </a:rPr>
              <a:t>(s, ent1, ent2, </a:t>
            </a:r>
            <a:r>
              <a:rPr lang="en-US" sz="1800" dirty="0" err="1">
                <a:latin typeface="Calibri" charset="0"/>
                <a:ea typeface="Calibri" charset="0"/>
                <a:cs typeface="Calibri" charset="0"/>
              </a:rPr>
              <a:t>rel</a:t>
            </a:r>
            <a:r>
              <a:rPr lang="en-US" sz="1800" dirty="0">
                <a:latin typeface="Calibri" charset="0"/>
                <a:ea typeface="Calibri" charset="0"/>
                <a:cs typeface="Calibri" charset="0"/>
              </a:rPr>
              <a:t>?)</a:t>
            </a:r>
          </a:p>
        </p:txBody>
      </p:sp>
      <p:cxnSp>
        <p:nvCxnSpPr>
          <p:cNvPr id="24" name="Straight Arrow Connector 23"/>
          <p:cNvCxnSpPr>
            <a:stCxn id="18" idx="0"/>
            <a:endCxn id="22" idx="2"/>
          </p:cNvCxnSpPr>
          <p:nvPr/>
        </p:nvCxnSpPr>
        <p:spPr bwMode="auto">
          <a:xfrm flipV="1">
            <a:off x="10080091" y="5332888"/>
            <a:ext cx="0" cy="106755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921588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for Distant Supervision</a:t>
            </a:r>
          </a:p>
        </p:txBody>
      </p:sp>
      <p:sp>
        <p:nvSpPr>
          <p:cNvPr id="3" name="Content Placeholder 2"/>
          <p:cNvSpPr>
            <a:spLocks noGrp="1"/>
          </p:cNvSpPr>
          <p:nvPr>
            <p:ph idx="1"/>
          </p:nvPr>
        </p:nvSpPr>
        <p:spPr/>
        <p:txBody>
          <a:bodyPr/>
          <a:lstStyle/>
          <a:p>
            <a:r>
              <a:rPr lang="en-US" sz="3200" dirty="0"/>
              <a:t>Use conjunctions of standard IE features as sentence features</a:t>
            </a:r>
          </a:p>
          <a:p>
            <a:pPr lvl="1"/>
            <a:r>
              <a:rPr lang="en-US" dirty="0"/>
              <a:t>Match only if all individual features match</a:t>
            </a:r>
          </a:p>
          <a:p>
            <a:pPr lvl="1"/>
            <a:r>
              <a:rPr lang="en-US" dirty="0"/>
              <a:t>High precision, but low recall features!</a:t>
            </a:r>
          </a:p>
          <a:p>
            <a:pPr lvl="1"/>
            <a:r>
              <a:rPr lang="en-US" dirty="0"/>
              <a:t>Feasible, since training set is large</a:t>
            </a:r>
          </a:p>
          <a:p>
            <a:endParaRPr lang="en-US" dirty="0"/>
          </a:p>
          <a:p>
            <a:r>
              <a:rPr lang="en-US" dirty="0"/>
              <a:t>Complex features resemble to templates used in rule-based approaches</a:t>
            </a:r>
          </a:p>
          <a:p>
            <a:endParaRPr lang="en-US" dirty="0"/>
          </a:p>
          <a:p>
            <a:pPr lvl="1"/>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7222465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Example</a:t>
            </a:r>
          </a:p>
        </p:txBody>
      </p:sp>
      <p:sp>
        <p:nvSpPr>
          <p:cNvPr id="3" name="Content Placeholder 2"/>
          <p:cNvSpPr>
            <a:spLocks noGrp="1"/>
          </p:cNvSpPr>
          <p:nvPr>
            <p:ph idx="1"/>
          </p:nvPr>
        </p:nvSpPr>
        <p:spPr/>
        <p:txBody>
          <a:bodyPr/>
          <a:lstStyle/>
          <a:p>
            <a:r>
              <a:rPr lang="en-US" sz="2800" dirty="0"/>
              <a:t>Complex Features for </a:t>
            </a:r>
            <a:r>
              <a:rPr lang="en-US" sz="2800" b="1" dirty="0"/>
              <a:t>“EPFL</a:t>
            </a:r>
            <a:r>
              <a:rPr lang="en-US" sz="2800" dirty="0"/>
              <a:t> is located in </a:t>
            </a:r>
            <a:r>
              <a:rPr lang="en-US" sz="2800" b="1" dirty="0"/>
              <a:t>Lausanne</a:t>
            </a:r>
            <a:r>
              <a:rPr lang="en-US" sz="2800" dirty="0"/>
              <a:t> in Switzerland”:</a:t>
            </a:r>
            <a:endParaRPr lang="en-US" sz="1800" dirty="0"/>
          </a:p>
          <a:p>
            <a:r>
              <a:rPr lang="en-US" sz="2000" dirty="0"/>
              <a:t>F0: M1=ORG and M2=LOC and </a:t>
            </a:r>
            <a:r>
              <a:rPr lang="en-US" sz="2000" dirty="0" err="1"/>
              <a:t>betweenwords</a:t>
            </a:r>
            <a:r>
              <a:rPr lang="en-US" sz="2000" dirty="0"/>
              <a:t>={is, located, in} and </a:t>
            </a:r>
            <a:r>
              <a:rPr lang="en-US" sz="2000" dirty="0" err="1"/>
              <a:t>afterwords</a:t>
            </a:r>
            <a:r>
              <a:rPr lang="en-US" sz="2000" dirty="0"/>
              <a:t>={} </a:t>
            </a:r>
            <a:br>
              <a:rPr lang="en-US" sz="2000" dirty="0"/>
            </a:br>
            <a:r>
              <a:rPr lang="en-US" sz="2000" dirty="0"/>
              <a:t>	and </a:t>
            </a:r>
            <a:r>
              <a:rPr lang="en-US" sz="2000" dirty="0" err="1"/>
              <a:t>betweenPOS</a:t>
            </a:r>
            <a:r>
              <a:rPr lang="en-US" sz="2000" dirty="0"/>
              <a:t> = {VP, VP, PP}</a:t>
            </a:r>
          </a:p>
          <a:p>
            <a:r>
              <a:rPr lang="en-US" sz="2000" dirty="0"/>
              <a:t>F1: M1=ORG and M2=LOC and </a:t>
            </a:r>
            <a:r>
              <a:rPr lang="en-US" sz="2000" dirty="0" err="1"/>
              <a:t>betweenwords</a:t>
            </a:r>
            <a:r>
              <a:rPr lang="en-US" sz="2000" dirty="0"/>
              <a:t>={is, located, in} and </a:t>
            </a:r>
            <a:r>
              <a:rPr lang="en-US" sz="2000" dirty="0" err="1"/>
              <a:t>afterwords</a:t>
            </a:r>
            <a:r>
              <a:rPr lang="en-US" sz="2000" dirty="0"/>
              <a:t>={in} </a:t>
            </a:r>
            <a:br>
              <a:rPr lang="en-US" sz="2000" dirty="0"/>
            </a:br>
            <a:r>
              <a:rPr lang="en-US" sz="2000" dirty="0"/>
              <a:t>	and </a:t>
            </a:r>
            <a:r>
              <a:rPr lang="en-US" sz="2000" dirty="0" err="1"/>
              <a:t>betweenPOS</a:t>
            </a:r>
            <a:r>
              <a:rPr lang="en-US" sz="2000" dirty="0"/>
              <a:t> = {VP, VP, PP}</a:t>
            </a:r>
          </a:p>
          <a:p>
            <a:r>
              <a:rPr lang="en-US" sz="2800" dirty="0"/>
              <a:t>	→ F0 matches </a:t>
            </a:r>
            <a:r>
              <a:rPr lang="en-US" sz="2800" b="1" dirty="0"/>
              <a:t>“ETHZ</a:t>
            </a:r>
            <a:r>
              <a:rPr lang="en-US" sz="2800" dirty="0"/>
              <a:t> is located in </a:t>
            </a:r>
            <a:r>
              <a:rPr lang="en-US" sz="2800" b="1" dirty="0"/>
              <a:t>Zürich</a:t>
            </a:r>
            <a:r>
              <a:rPr lang="en-US" sz="2800" dirty="0"/>
              <a:t>, Switzerland”, F1 not</a:t>
            </a:r>
          </a:p>
          <a:p>
            <a:endParaRPr lang="en-US" sz="2800" dirty="0"/>
          </a:p>
          <a:p>
            <a:r>
              <a:rPr lang="en-US" sz="2800" dirty="0"/>
              <a:t>Individual features:</a:t>
            </a:r>
          </a:p>
          <a:p>
            <a:r>
              <a:rPr lang="en-US" sz="2000" dirty="0"/>
              <a:t>F1: M1=ORG, F2: M2=LOC, F3: </a:t>
            </a:r>
            <a:r>
              <a:rPr lang="en-US" sz="2000" dirty="0" err="1"/>
              <a:t>betweenwords</a:t>
            </a:r>
            <a:r>
              <a:rPr lang="en-US" sz="2000" dirty="0"/>
              <a:t>={is, located, in} , F4: afterwords0={}, </a:t>
            </a:r>
            <a:br>
              <a:rPr lang="en-US" sz="2000" dirty="0"/>
            </a:br>
            <a:r>
              <a:rPr lang="en-US" sz="2000" dirty="0"/>
              <a:t>F5: afterwords1={in}, F6: </a:t>
            </a:r>
            <a:r>
              <a:rPr lang="en-US" sz="2000" dirty="0" err="1"/>
              <a:t>betweenPOS</a:t>
            </a:r>
            <a:r>
              <a:rPr lang="en-US" sz="2000" dirty="0"/>
              <a:t> = {VP, VP, PP}</a:t>
            </a:r>
          </a:p>
          <a:p>
            <a:r>
              <a:rPr lang="en-US" sz="2800" dirty="0"/>
              <a:t>	→ only F5 is different</a:t>
            </a:r>
          </a:p>
          <a:p>
            <a:endParaRPr lang="en-US" sz="2800" dirty="0"/>
          </a:p>
          <a:p>
            <a:endParaRPr lang="en-US" sz="2000"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TextBox 4">
            <a:extLst>
              <a:ext uri="{FF2B5EF4-FFF2-40B4-BE49-F238E27FC236}">
                <a16:creationId xmlns:a16="http://schemas.microsoft.com/office/drawing/2014/main" id="{2BA7AFB1-0FFD-624A-8EDB-0041B6857B56}"/>
              </a:ext>
            </a:extLst>
          </p:cNvPr>
          <p:cNvSpPr txBox="1"/>
          <p:nvPr/>
        </p:nvSpPr>
        <p:spPr>
          <a:xfrm>
            <a:off x="10331855" y="2088604"/>
            <a:ext cx="131292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Window size 0</a:t>
            </a:r>
          </a:p>
        </p:txBody>
      </p:sp>
      <p:sp>
        <p:nvSpPr>
          <p:cNvPr id="6" name="TextBox 5">
            <a:extLst>
              <a:ext uri="{FF2B5EF4-FFF2-40B4-BE49-F238E27FC236}">
                <a16:creationId xmlns:a16="http://schemas.microsoft.com/office/drawing/2014/main" id="{52A0B526-645C-324D-AA53-F73D693E84A9}"/>
              </a:ext>
            </a:extLst>
          </p:cNvPr>
          <p:cNvSpPr txBox="1"/>
          <p:nvPr/>
        </p:nvSpPr>
        <p:spPr>
          <a:xfrm>
            <a:off x="10331854" y="2789305"/>
            <a:ext cx="1312925" cy="323165"/>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Window size 1</a:t>
            </a:r>
          </a:p>
        </p:txBody>
      </p:sp>
      <p:cxnSp>
        <p:nvCxnSpPr>
          <p:cNvPr id="8" name="Straight Arrow Connector 7">
            <a:extLst>
              <a:ext uri="{FF2B5EF4-FFF2-40B4-BE49-F238E27FC236}">
                <a16:creationId xmlns:a16="http://schemas.microsoft.com/office/drawing/2014/main" id="{4D288D06-C4DD-A44B-9CCF-66C9BE2A4AC0}"/>
              </a:ext>
            </a:extLst>
          </p:cNvPr>
          <p:cNvCxnSpPr/>
          <p:nvPr/>
        </p:nvCxnSpPr>
        <p:spPr bwMode="auto">
          <a:xfrm flipH="1">
            <a:off x="8891959" y="2250186"/>
            <a:ext cx="136815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41763182-0F9E-B242-97F3-F3D94BB2C588}"/>
              </a:ext>
            </a:extLst>
          </p:cNvPr>
          <p:cNvCxnSpPr/>
          <p:nvPr/>
        </p:nvCxnSpPr>
        <p:spPr bwMode="auto">
          <a:xfrm flipH="1">
            <a:off x="8891959" y="2964836"/>
            <a:ext cx="136815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745974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dirty="0">
                <a:ea typeface="MS PGothic" charset="-128"/>
              </a:rPr>
              <a:t>Which is true?</a:t>
            </a:r>
          </a:p>
        </p:txBody>
      </p:sp>
      <p:sp>
        <p:nvSpPr>
          <p:cNvPr id="13314" name="TPAnswers"/>
          <p:cNvSpPr>
            <a:spLocks noGrp="1"/>
          </p:cNvSpPr>
          <p:nvPr>
            <p:ph idx="1"/>
            <p:custDataLst>
              <p:tags r:id="rId2"/>
            </p:custDataLst>
          </p:nvPr>
        </p:nvSpPr>
        <p:spPr/>
        <p:txBody>
          <a:bodyPr>
            <a:normAutofit/>
          </a:bodyPr>
          <a:lstStyle/>
          <a:p>
            <a:pPr marL="742950" indent="-742950">
              <a:buFont typeface="Arial" charset="0"/>
              <a:buAutoNum type="alphaUcPeriod"/>
            </a:pPr>
            <a:r>
              <a:rPr lang="en-US" altLang="en-US" dirty="0">
                <a:ea typeface="MS PGothic" charset="-128"/>
              </a:rPr>
              <a:t>Distant supervision requires rules for bootstrapping</a:t>
            </a:r>
          </a:p>
          <a:p>
            <a:pPr marL="742950" indent="-742950">
              <a:buFont typeface="Arial" charset="0"/>
              <a:buAutoNum type="alphaUcPeriod"/>
            </a:pPr>
            <a:r>
              <a:rPr lang="en-US" altLang="en-US" dirty="0">
                <a:ea typeface="MS PGothic" charset="-128"/>
              </a:rPr>
              <a:t>Classifiers produced with distant supervision are more precise than rules</a:t>
            </a:r>
          </a:p>
          <a:p>
            <a:pPr marL="742950" indent="-742950">
              <a:buFont typeface="Arial" charset="0"/>
              <a:buAutoNum type="alphaUcPeriod"/>
            </a:pPr>
            <a:r>
              <a:rPr lang="en-US" altLang="en-US" dirty="0">
                <a:ea typeface="MS PGothic" charset="-128"/>
              </a:rPr>
              <a:t>Distant supervision can help to detect rules </a:t>
            </a:r>
          </a:p>
        </p:txBody>
      </p:sp>
      <p:sp>
        <p:nvSpPr>
          <p:cNvPr id="3" name="Footer Placeholder 2">
            <a:extLst>
              <a:ext uri="{FF2B5EF4-FFF2-40B4-BE49-F238E27FC236}">
                <a16:creationId xmlns:a16="http://schemas.microsoft.com/office/drawing/2014/main" id="{A5FDD76F-7B70-D840-9657-F33434F5E722}"/>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04CC-5CE6-A745-8626-AABC76A52709}"/>
              </a:ext>
            </a:extLst>
          </p:cNvPr>
          <p:cNvSpPr>
            <a:spLocks noGrp="1"/>
          </p:cNvSpPr>
          <p:nvPr>
            <p:ph type="title"/>
          </p:nvPr>
        </p:nvSpPr>
        <p:spPr/>
        <p:txBody>
          <a:bodyPr/>
          <a:lstStyle/>
          <a:p>
            <a:r>
              <a:rPr lang="en-US"/>
              <a:t>5. Matrix Factorization</a:t>
            </a:r>
          </a:p>
        </p:txBody>
      </p:sp>
      <p:sp>
        <p:nvSpPr>
          <p:cNvPr id="3" name="Content Placeholder 2">
            <a:extLst>
              <a:ext uri="{FF2B5EF4-FFF2-40B4-BE49-F238E27FC236}">
                <a16:creationId xmlns:a16="http://schemas.microsoft.com/office/drawing/2014/main" id="{F40C88E9-AFCD-3342-90F2-06943CD3CB60}"/>
              </a:ext>
            </a:extLst>
          </p:cNvPr>
          <p:cNvSpPr>
            <a:spLocks noGrp="1"/>
          </p:cNvSpPr>
          <p:nvPr>
            <p:ph idx="1"/>
          </p:nvPr>
        </p:nvSpPr>
        <p:spPr>
          <a:xfrm>
            <a:off x="233048" y="1549485"/>
            <a:ext cx="10790331" cy="5809192"/>
          </a:xfrm>
        </p:spPr>
        <p:txBody>
          <a:bodyPr/>
          <a:lstStyle/>
          <a:p>
            <a:r>
              <a:rPr lang="en-US" sz="3200"/>
              <a:t>Using the same data as for distant supervision</a:t>
            </a:r>
          </a:p>
          <a:p>
            <a:pPr marL="457200" indent="-457200">
              <a:buFont typeface="Arial" panose="020B0604020202020204" pitchFamily="34" charset="0"/>
              <a:buChar char="•"/>
            </a:pPr>
            <a:r>
              <a:rPr lang="en-US" sz="3200"/>
              <a:t>Entity pairs from text linked to relations from knowledge bases</a:t>
            </a:r>
          </a:p>
          <a:p>
            <a:r>
              <a:rPr lang="en-US" sz="3200"/>
              <a:t>Instead of learning a classifier, create low-dimensional representations for entity pairs and relations</a:t>
            </a:r>
          </a:p>
          <a:p>
            <a:endParaRPr lang="en-US" sz="3200"/>
          </a:p>
          <a:p>
            <a:r>
              <a:rPr lang="en-US" sz="3200"/>
              <a:t>Use those representations to </a:t>
            </a:r>
          </a:p>
          <a:p>
            <a:pPr marL="457200" indent="-457200">
              <a:buFont typeface="Arial" panose="020B0604020202020204" pitchFamily="34" charset="0"/>
              <a:buChar char="•"/>
            </a:pPr>
            <a:r>
              <a:rPr lang="en-US" sz="3200"/>
              <a:t>Link text patterns to relation types and identify similar text patterns</a:t>
            </a:r>
          </a:p>
          <a:p>
            <a:pPr marL="457200" indent="-457200">
              <a:buFont typeface="Arial" panose="020B0604020202020204" pitchFamily="34" charset="0"/>
              <a:buChar char="•"/>
            </a:pPr>
            <a:r>
              <a:rPr lang="en-US" sz="3200"/>
              <a:t>Extract relations from text</a:t>
            </a:r>
          </a:p>
          <a:p>
            <a:endParaRPr lang="en-US" sz="3200"/>
          </a:p>
          <a:p>
            <a:endParaRPr lang="en-US" sz="3200"/>
          </a:p>
          <a:p>
            <a:endParaRPr lang="en-US" sz="3200"/>
          </a:p>
          <a:p>
            <a:endParaRPr lang="en-US" sz="3200"/>
          </a:p>
        </p:txBody>
      </p:sp>
      <p:sp>
        <p:nvSpPr>
          <p:cNvPr id="4" name="Footer Placeholder 3">
            <a:extLst>
              <a:ext uri="{FF2B5EF4-FFF2-40B4-BE49-F238E27FC236}">
                <a16:creationId xmlns:a16="http://schemas.microsoft.com/office/drawing/2014/main" id="{4F255E5B-F98B-3F4B-AD8C-3B67C8D7EB67}"/>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468538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593EF-BF7B-B645-A4D5-B161E5683364}"/>
              </a:ext>
            </a:extLst>
          </p:cNvPr>
          <p:cNvSpPr>
            <a:spLocks noGrp="1"/>
          </p:cNvSpPr>
          <p:nvPr>
            <p:ph type="title"/>
          </p:nvPr>
        </p:nvSpPr>
        <p:spPr/>
        <p:txBody>
          <a:bodyPr/>
          <a:lstStyle/>
          <a:p>
            <a:r>
              <a:rPr lang="en-US"/>
              <a:t>Matrix Representation </a:t>
            </a:r>
          </a:p>
        </p:txBody>
      </p:sp>
      <p:sp>
        <p:nvSpPr>
          <p:cNvPr id="3" name="Content Placeholder 2">
            <a:extLst>
              <a:ext uri="{FF2B5EF4-FFF2-40B4-BE49-F238E27FC236}">
                <a16:creationId xmlns:a16="http://schemas.microsoft.com/office/drawing/2014/main" id="{200AD8F4-8E47-B94D-BCFC-EF11EE58655D}"/>
              </a:ext>
            </a:extLst>
          </p:cNvPr>
          <p:cNvSpPr>
            <a:spLocks noGrp="1"/>
          </p:cNvSpPr>
          <p:nvPr>
            <p:ph idx="1"/>
          </p:nvPr>
        </p:nvSpPr>
        <p:spPr>
          <a:xfrm>
            <a:off x="233048" y="1549485"/>
            <a:ext cx="6714695" cy="5809192"/>
          </a:xfrm>
        </p:spPr>
        <p:txBody>
          <a:bodyPr/>
          <a:lstStyle/>
          <a:p>
            <a:r>
              <a:rPr lang="en-US"/>
              <a:t>Create a matrix with</a:t>
            </a:r>
          </a:p>
          <a:p>
            <a:pPr marL="457200" indent="-457200">
              <a:buFont typeface="Arial" panose="020B0604020202020204" pitchFamily="34" charset="0"/>
              <a:buChar char="•"/>
            </a:pPr>
            <a:r>
              <a:rPr lang="en-US"/>
              <a:t>Entity pairs as rows</a:t>
            </a:r>
          </a:p>
          <a:p>
            <a:pPr marL="457200" indent="-457200">
              <a:buFont typeface="Arial" panose="020B0604020202020204" pitchFamily="34" charset="0"/>
              <a:buChar char="•"/>
            </a:pPr>
            <a:r>
              <a:rPr lang="en-US"/>
              <a:t>Relation types as columns</a:t>
            </a:r>
          </a:p>
          <a:p>
            <a:pPr marL="1376240" lvl="1" indent="-457200">
              <a:buFont typeface="Arial" panose="020B0604020202020204" pitchFamily="34" charset="0"/>
              <a:buChar char="•"/>
            </a:pPr>
            <a:r>
              <a:rPr lang="en-US"/>
              <a:t>Relations from text patterns</a:t>
            </a:r>
          </a:p>
          <a:p>
            <a:pPr marL="1376240" lvl="1" indent="-457200">
              <a:buFont typeface="Arial" panose="020B0604020202020204" pitchFamily="34" charset="0"/>
              <a:buChar char="•"/>
            </a:pPr>
            <a:r>
              <a:rPr lang="en-US"/>
              <a:t>Relations from knowledge base</a:t>
            </a:r>
          </a:p>
          <a:p>
            <a:pPr marL="1376240" lvl="1" indent="-457200">
              <a:buFont typeface="Arial" panose="020B0604020202020204" pitchFamily="34" charset="0"/>
              <a:buChar char="•"/>
            </a:pPr>
            <a:endParaRPr lang="en-US"/>
          </a:p>
          <a:p>
            <a:r>
              <a:rPr lang="en-US"/>
              <a:t>The entity-pair/relation matrix is a sparse matrix (like in recommender systems)</a:t>
            </a:r>
          </a:p>
          <a:p>
            <a:pPr marL="1376240" lvl="1" indent="-457200">
              <a:buFont typeface="Arial" panose="020B0604020202020204" pitchFamily="34" charset="0"/>
              <a:buChar char="•"/>
            </a:pPr>
            <a:endParaRPr lang="en-US"/>
          </a:p>
          <a:p>
            <a:endParaRPr lang="en-US"/>
          </a:p>
        </p:txBody>
      </p:sp>
      <p:sp>
        <p:nvSpPr>
          <p:cNvPr id="4" name="Footer Placeholder 3">
            <a:extLst>
              <a:ext uri="{FF2B5EF4-FFF2-40B4-BE49-F238E27FC236}">
                <a16:creationId xmlns:a16="http://schemas.microsoft.com/office/drawing/2014/main" id="{75E78F8A-84C2-F94A-8919-49EE2DA3EB4B}"/>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a:extLst>
              <a:ext uri="{FF2B5EF4-FFF2-40B4-BE49-F238E27FC236}">
                <a16:creationId xmlns:a16="http://schemas.microsoft.com/office/drawing/2014/main" id="{388263BD-2766-7940-A8B9-3ECA4BFE5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5735" y="1656556"/>
            <a:ext cx="4823826" cy="4859165"/>
          </a:xfrm>
          <a:prstGeom prst="rect">
            <a:avLst/>
          </a:prstGeom>
        </p:spPr>
      </p:pic>
    </p:spTree>
    <p:extLst>
      <p:ext uri="{BB962C8B-B14F-4D97-AF65-F5344CB8AC3E}">
        <p14:creationId xmlns:p14="http://schemas.microsoft.com/office/powerpoint/2010/main" val="41056168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179B7-21C8-734C-ACAA-94194D422EB6}"/>
              </a:ext>
            </a:extLst>
          </p:cNvPr>
          <p:cNvSpPr>
            <a:spLocks noGrp="1"/>
          </p:cNvSpPr>
          <p:nvPr>
            <p:ph type="title"/>
          </p:nvPr>
        </p:nvSpPr>
        <p:spPr/>
        <p:txBody>
          <a:bodyPr/>
          <a:lstStyle/>
          <a:p>
            <a:r>
              <a:rPr lang="en-US"/>
              <a:t>Matrix Factorization</a:t>
            </a:r>
          </a:p>
        </p:txBody>
      </p:sp>
      <p:pic>
        <p:nvPicPr>
          <p:cNvPr id="6" name="Content Placeholder 5">
            <a:extLst>
              <a:ext uri="{FF2B5EF4-FFF2-40B4-BE49-F238E27FC236}">
                <a16:creationId xmlns:a16="http://schemas.microsoft.com/office/drawing/2014/main" id="{8F4C2084-8F76-1043-A59D-810D44A2452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6363" y="1800572"/>
            <a:ext cx="10790237" cy="3879048"/>
          </a:xfrm>
        </p:spPr>
      </p:pic>
      <p:sp>
        <p:nvSpPr>
          <p:cNvPr id="4" name="Footer Placeholder 3">
            <a:extLst>
              <a:ext uri="{FF2B5EF4-FFF2-40B4-BE49-F238E27FC236}">
                <a16:creationId xmlns:a16="http://schemas.microsoft.com/office/drawing/2014/main" id="{76AE56DA-DA3F-0F44-A10F-5CE76039654E}"/>
              </a:ext>
            </a:extLst>
          </p:cNvPr>
          <p:cNvSpPr>
            <a:spLocks noGrp="1"/>
          </p:cNvSpPr>
          <p:nvPr>
            <p:ph type="ftr" sz="quarter" idx="10"/>
          </p:nvPr>
        </p:nvSpPr>
        <p:spPr/>
        <p:txBody>
          <a:bodyPr/>
          <a:lstStyle/>
          <a:p>
            <a:r>
              <a:rPr lang="fr-CH"/>
              <a:t>©2021, Karl Aberer, EPFL-IC, Laboratoire de systèmes d'informations répartis </a:t>
            </a:r>
            <a:endParaRPr lang="en-GB"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6820961-9BD1-9144-8CB7-402B5EFFFA4B}"/>
                  </a:ext>
                </a:extLst>
              </p:cNvPr>
              <p:cNvSpPr/>
              <p:nvPr/>
            </p:nvSpPr>
            <p:spPr>
              <a:xfrm>
                <a:off x="1688546" y="6071903"/>
                <a:ext cx="6553332" cy="1277273"/>
              </a:xfrm>
              <a:prstGeom prst="rect">
                <a:avLst/>
              </a:prstGeom>
            </p:spPr>
            <p:txBody>
              <a:bodyPr wrap="none">
                <a:spAutoFit/>
              </a:bodyPr>
              <a:lstStyle/>
              <a:p>
                <a:pPr lvl="0" algn="l">
                  <a:spcBef>
                    <a:spcPct val="20000"/>
                  </a:spcBef>
                </a:pPr>
                <a14:m>
                  <m:oMath xmlns:m="http://schemas.openxmlformats.org/officeDocument/2006/math">
                    <m:r>
                      <a:rPr lang="en-US" sz="3500" i="1" kern="0" dirty="0">
                        <a:solidFill>
                          <a:srgbClr val="000000"/>
                        </a:solidFill>
                        <a:latin typeface="Cambria Math" panose="02040503050406030204" pitchFamily="18" charset="0"/>
                        <a:cs typeface="Calibri"/>
                      </a:rPr>
                      <m:t>𝑅</m:t>
                    </m:r>
                    <m:r>
                      <a:rPr lang="en-US" sz="3500" i="1" kern="0" dirty="0">
                        <a:solidFill>
                          <a:srgbClr val="000000"/>
                        </a:solidFill>
                        <a:latin typeface="Cambria Math" panose="02040503050406030204" pitchFamily="18" charset="0"/>
                        <a:cs typeface="Calibri"/>
                      </a:rPr>
                      <m:t>(</m:t>
                    </m:r>
                    <m:r>
                      <a:rPr lang="en-US" sz="3500" i="1" kern="0" dirty="0">
                        <a:solidFill>
                          <a:srgbClr val="000000"/>
                        </a:solidFill>
                        <a:latin typeface="Cambria Math" panose="02040503050406030204" pitchFamily="18" charset="0"/>
                        <a:cs typeface="Calibri"/>
                      </a:rPr>
                      <m:t>𝑖</m:t>
                    </m:r>
                    <m:r>
                      <a:rPr lang="en-US" sz="3500" i="1" kern="0" dirty="0">
                        <a:solidFill>
                          <a:srgbClr val="000000"/>
                        </a:solidFill>
                        <a:latin typeface="Cambria Math" panose="02040503050406030204" pitchFamily="18" charset="0"/>
                        <a:cs typeface="Calibri"/>
                      </a:rPr>
                      <m:t>,</m:t>
                    </m:r>
                    <m:r>
                      <a:rPr lang="en-US" sz="3500" i="1" kern="0" dirty="0">
                        <a:solidFill>
                          <a:srgbClr val="000000"/>
                        </a:solidFill>
                        <a:latin typeface="Cambria Math" panose="02040503050406030204" pitchFamily="18" charset="0"/>
                        <a:cs typeface="Calibri"/>
                      </a:rPr>
                      <m:t>𝑗</m:t>
                    </m:r>
                    <m:r>
                      <a:rPr lang="en-US" sz="3500" i="1" kern="0" dirty="0">
                        <a:solidFill>
                          <a:srgbClr val="000000"/>
                        </a:solidFill>
                        <a:latin typeface="Cambria Math" panose="02040503050406030204" pitchFamily="18" charset="0"/>
                        <a:cs typeface="Calibri"/>
                      </a:rPr>
                      <m:t>)</m:t>
                    </m:r>
                  </m:oMath>
                </a14:m>
                <a:r>
                  <a:rPr lang="en-US" sz="3500" kern="0" dirty="0">
                    <a:solidFill>
                      <a:srgbClr val="000000"/>
                    </a:solidFill>
                    <a:latin typeface="Calibri"/>
                    <a:cs typeface="Calibri"/>
                  </a:rPr>
                  <a:t> positive examples of facts</a:t>
                </a:r>
              </a:p>
              <a:p>
                <a:pPr lvl="0" algn="l">
                  <a:spcBef>
                    <a:spcPct val="20000"/>
                  </a:spcBef>
                </a:pPr>
                <a14:m>
                  <m:oMath xmlns:m="http://schemas.openxmlformats.org/officeDocument/2006/math">
                    <m:r>
                      <a:rPr lang="en-US" sz="3500" i="1" kern="0" dirty="0">
                        <a:solidFill>
                          <a:srgbClr val="000000"/>
                        </a:solidFill>
                        <a:latin typeface="Cambria Math" panose="02040503050406030204" pitchFamily="18" charset="0"/>
                        <a:cs typeface="Calibri"/>
                      </a:rPr>
                      <m:t>𝑅</m:t>
                    </m:r>
                    <m:r>
                      <a:rPr lang="en-US" sz="3500" i="1" kern="0" dirty="0">
                        <a:solidFill>
                          <a:srgbClr val="000000"/>
                        </a:solidFill>
                        <a:latin typeface="Cambria Math" panose="02040503050406030204" pitchFamily="18" charset="0"/>
                        <a:cs typeface="Calibri"/>
                      </a:rPr>
                      <m:t>’(</m:t>
                    </m:r>
                    <m:r>
                      <a:rPr lang="en-US" sz="3500" i="1" kern="0" dirty="0">
                        <a:solidFill>
                          <a:srgbClr val="000000"/>
                        </a:solidFill>
                        <a:latin typeface="Cambria Math" panose="02040503050406030204" pitchFamily="18" charset="0"/>
                        <a:cs typeface="Calibri"/>
                      </a:rPr>
                      <m:t>𝑥</m:t>
                    </m:r>
                    <m:r>
                      <a:rPr lang="en-US" sz="3500" i="1" kern="0" dirty="0">
                        <a:solidFill>
                          <a:srgbClr val="000000"/>
                        </a:solidFill>
                        <a:latin typeface="Cambria Math" panose="02040503050406030204" pitchFamily="18" charset="0"/>
                        <a:cs typeface="Calibri"/>
                      </a:rPr>
                      <m:t>,</m:t>
                    </m:r>
                    <m:r>
                      <a:rPr lang="en-US" sz="3500" i="1" kern="0" dirty="0">
                        <a:solidFill>
                          <a:srgbClr val="000000"/>
                        </a:solidFill>
                        <a:latin typeface="Cambria Math" panose="02040503050406030204" pitchFamily="18" charset="0"/>
                        <a:cs typeface="Calibri"/>
                      </a:rPr>
                      <m:t>𝑦</m:t>
                    </m:r>
                    <m:r>
                      <a:rPr lang="en-US" sz="3500" i="1" kern="0" dirty="0">
                        <a:solidFill>
                          <a:srgbClr val="000000"/>
                        </a:solidFill>
                        <a:latin typeface="Cambria Math" panose="02040503050406030204" pitchFamily="18" charset="0"/>
                        <a:cs typeface="Calibri"/>
                      </a:rPr>
                      <m:t>) </m:t>
                    </m:r>
                  </m:oMath>
                </a14:m>
                <a:r>
                  <a:rPr lang="en-US" sz="3500" kern="0" dirty="0">
                    <a:solidFill>
                      <a:srgbClr val="000000"/>
                    </a:solidFill>
                    <a:latin typeface="Calibri"/>
                    <a:cs typeface="Calibri"/>
                  </a:rPr>
                  <a:t>negative examples of facts</a:t>
                </a:r>
              </a:p>
            </p:txBody>
          </p:sp>
        </mc:Choice>
        <mc:Fallback xmlns="">
          <p:sp>
            <p:nvSpPr>
              <p:cNvPr id="10" name="Rectangle 9">
                <a:extLst>
                  <a:ext uri="{FF2B5EF4-FFF2-40B4-BE49-F238E27FC236}">
                    <a16:creationId xmlns:a16="http://schemas.microsoft.com/office/drawing/2014/main" id="{16820961-9BD1-9144-8CB7-402B5EFFFA4B}"/>
                  </a:ext>
                </a:extLst>
              </p:cNvPr>
              <p:cNvSpPr>
                <a:spLocks noRot="1" noChangeAspect="1" noMove="1" noResize="1" noEditPoints="1" noAdjustHandles="1" noChangeArrowheads="1" noChangeShapeType="1" noTextEdit="1"/>
              </p:cNvSpPr>
              <p:nvPr/>
            </p:nvSpPr>
            <p:spPr>
              <a:xfrm>
                <a:off x="1688546" y="6071903"/>
                <a:ext cx="6553332" cy="1277273"/>
              </a:xfrm>
              <a:prstGeom prst="rect">
                <a:avLst/>
              </a:prstGeom>
              <a:blipFill>
                <a:blip r:embed="rId4"/>
                <a:stretch>
                  <a:fillRect l="-967" t="-6863" r="-1741" b="-14706"/>
                </a:stretch>
              </a:blipFill>
            </p:spPr>
            <p:txBody>
              <a:bodyPr/>
              <a:lstStyle/>
              <a:p>
                <a:r>
                  <a:rPr lang="en-US">
                    <a:noFill/>
                  </a:rPr>
                  <a:t> </a:t>
                </a:r>
              </a:p>
            </p:txBody>
          </p:sp>
        </mc:Fallback>
      </mc:AlternateContent>
    </p:spTree>
    <p:extLst>
      <p:ext uri="{BB962C8B-B14F-4D97-AF65-F5344CB8AC3E}">
        <p14:creationId xmlns:p14="http://schemas.microsoft.com/office/powerpoint/2010/main" val="12272251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F92A9-2A7B-EE46-B9C9-B5EB45F3D27A}"/>
              </a:ext>
            </a:extLst>
          </p:cNvPr>
          <p:cNvSpPr>
            <a:spLocks noGrp="1"/>
          </p:cNvSpPr>
          <p:nvPr>
            <p:ph type="title"/>
          </p:nvPr>
        </p:nvSpPr>
        <p:spPr/>
        <p:txBody>
          <a:bodyPr/>
          <a:lstStyle/>
          <a:p>
            <a:r>
              <a:rPr lang="en-US"/>
              <a:t>Bayesian Personalized Ranking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4ACE2D-8BAD-E94A-8B57-4606CB6299DD}"/>
                  </a:ext>
                </a:extLst>
              </p:cNvPr>
              <p:cNvSpPr>
                <a:spLocks noGrp="1"/>
              </p:cNvSpPr>
              <p:nvPr>
                <p:ph idx="1"/>
              </p:nvPr>
            </p:nvSpPr>
            <p:spPr/>
            <p:txBody>
              <a:bodyPr/>
              <a:lstStyle/>
              <a:p>
                <a:r>
                  <a:rPr lang="en-US"/>
                  <a:t>Idea: give observed true facts higher ranking than unobserved (true or false) facts</a:t>
                </a:r>
              </a:p>
              <a:p>
                <a:r>
                  <a:rPr lang="en-US"/>
                  <a:t>Approach: create ranked pairs </a:t>
                </a:r>
                <a14:m>
                  <m:oMath xmlns:m="http://schemas.openxmlformats.org/officeDocument/2006/math">
                    <m:sSup>
                      <m:sSupPr>
                        <m:ctrlPr>
                          <a:rPr lang="en-US" i="1">
                            <a:latin typeface="Cambria Math" panose="02040503050406030204" pitchFamily="18" charset="0"/>
                          </a:rPr>
                        </m:ctrlPr>
                      </m:sSupPr>
                      <m:e>
                        <m:r>
                          <a:rPr lang="fr-CH" i="1">
                            <a:latin typeface="Cambria Math" panose="02040503050406030204" pitchFamily="18" charset="0"/>
                          </a:rPr>
                          <m:t>𝑓</m:t>
                        </m:r>
                      </m:e>
                      <m:sup>
                        <m:r>
                          <a:rPr lang="fr-CH" i="1">
                            <a:latin typeface="Cambria Math" panose="02040503050406030204" pitchFamily="18" charset="0"/>
                          </a:rPr>
                          <m:t>+</m:t>
                        </m:r>
                      </m:sup>
                    </m:sSup>
                  </m:oMath>
                </a14:m>
                <a:r>
                  <a:rPr lang="en-US"/>
                  <a:t> and </a:t>
                </a:r>
                <a14:m>
                  <m:oMath xmlns:m="http://schemas.openxmlformats.org/officeDocument/2006/math">
                    <m:sSup>
                      <m:sSupPr>
                        <m:ctrlPr>
                          <a:rPr lang="en-US" i="1">
                            <a:latin typeface="Cambria Math" panose="02040503050406030204" pitchFamily="18" charset="0"/>
                          </a:rPr>
                        </m:ctrlPr>
                      </m:sSupPr>
                      <m:e>
                        <m:r>
                          <a:rPr lang="fr-CH" i="1">
                            <a:latin typeface="Cambria Math" panose="02040503050406030204" pitchFamily="18" charset="0"/>
                          </a:rPr>
                          <m:t>𝑓</m:t>
                        </m:r>
                      </m:e>
                      <m:sup>
                        <m:r>
                          <a:rPr lang="fr-CH" i="1">
                            <a:latin typeface="Cambria Math" panose="02040503050406030204" pitchFamily="18" charset="0"/>
                          </a:rPr>
                          <m:t>−</m:t>
                        </m:r>
                      </m:sup>
                    </m:sSup>
                  </m:oMath>
                </a14:m>
                <a:endParaRPr lang="en-US"/>
              </a:p>
              <a:p>
                <a:r>
                  <a:rPr lang="en-US"/>
                  <a:t>Objective Function</a:t>
                </a:r>
              </a:p>
              <a:p>
                <a:pPr/>
                <a14:m>
                  <m:oMathPara xmlns:m="http://schemas.openxmlformats.org/officeDocument/2006/math">
                    <m:oMathParaPr>
                      <m:jc m:val="centerGroup"/>
                    </m:oMathParaPr>
                    <m:oMath xmlns:m="http://schemas.openxmlformats.org/officeDocument/2006/math">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fr-CH" b="0" i="1">
                                  <a:latin typeface="Cambria Math" panose="02040503050406030204" pitchFamily="18" charset="0"/>
                                </a:rPr>
                                <m:t>𝑓</m:t>
                              </m:r>
                            </m:e>
                            <m:sup>
                              <m:r>
                                <a:rPr lang="fr-CH" b="0" i="1">
                                  <a:latin typeface="Cambria Math" panose="02040503050406030204" pitchFamily="18" charset="0"/>
                                </a:rPr>
                                <m:t>+</m:t>
                              </m:r>
                            </m:sup>
                          </m:sSup>
                          <m:r>
                            <m:rPr>
                              <m:brk m:alnAt="7"/>
                            </m:rPr>
                            <a:rPr lang="fr-CH" b="0" i="1">
                              <a:latin typeface="Cambria Math" panose="02040503050406030204" pitchFamily="18" charset="0"/>
                            </a:rPr>
                            <m:t>,</m:t>
                          </m:r>
                          <m:sSup>
                            <m:sSupPr>
                              <m:ctrlPr>
                                <a:rPr lang="en-US" i="1">
                                  <a:latin typeface="Cambria Math" panose="02040503050406030204" pitchFamily="18" charset="0"/>
                                </a:rPr>
                              </m:ctrlPr>
                            </m:sSupPr>
                            <m:e>
                              <m:r>
                                <a:rPr lang="fr-CH" b="0" i="1">
                                  <a:latin typeface="Cambria Math" panose="02040503050406030204" pitchFamily="18" charset="0"/>
                                </a:rPr>
                                <m:t>𝑓</m:t>
                              </m:r>
                            </m:e>
                            <m:sup>
                              <m:r>
                                <a:rPr lang="fr-CH" b="0" i="1">
                                  <a:latin typeface="Cambria Math" panose="02040503050406030204" pitchFamily="18" charset="0"/>
                                </a:rPr>
                                <m:t>−</m:t>
                              </m:r>
                            </m:sup>
                          </m:sSup>
                        </m:sub>
                        <m:sup/>
                        <m:e>
                          <m:func>
                            <m:funcPr>
                              <m:ctrlPr>
                                <a:rPr lang="en-US" i="1">
                                  <a:latin typeface="Cambria Math" panose="02040503050406030204" pitchFamily="18" charset="0"/>
                                </a:rPr>
                              </m:ctrlPr>
                            </m:funcPr>
                            <m:fName>
                              <m:r>
                                <m:rPr>
                                  <m:sty m:val="p"/>
                                </m:rPr>
                                <a:rPr lang="en-US" i="0">
                                  <a:latin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sSup>
                                        <m:sSupPr>
                                          <m:ctrlPr>
                                            <a:rPr lang="en-US" i="1">
                                              <a:latin typeface="Cambria Math" panose="02040503050406030204" pitchFamily="18" charset="0"/>
                                              <a:ea typeface="Cambria Math" panose="02040503050406030204" pitchFamily="18" charset="0"/>
                                            </a:rPr>
                                          </m:ctrlPr>
                                        </m:sSupPr>
                                        <m:e>
                                          <m:r>
                                            <a:rPr lang="fr-CH" b="0" i="1">
                                              <a:latin typeface="Cambria Math" panose="02040503050406030204" pitchFamily="18" charset="0"/>
                                              <a:ea typeface="Cambria Math" panose="02040503050406030204" pitchFamily="18" charset="0"/>
                                            </a:rPr>
                                            <m:t>𝑓</m:t>
                                          </m:r>
                                        </m:e>
                                        <m:sup>
                                          <m:r>
                                            <a:rPr lang="fr-CH" b="0" i="1">
                                              <a:latin typeface="Cambria Math" panose="02040503050406030204" pitchFamily="18" charset="0"/>
                                              <a:ea typeface="Cambria Math" panose="02040503050406030204" pitchFamily="18" charset="0"/>
                                            </a:rPr>
                                            <m:t>+</m:t>
                                          </m:r>
                                        </m:sup>
                                      </m:sSup>
                                    </m:sub>
                                  </m:sSub>
                                  <m:r>
                                    <a:rPr lang="fr-CH" b="0"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sSup>
                                        <m:sSupPr>
                                          <m:ctrlPr>
                                            <a:rPr lang="en-US" i="1">
                                              <a:latin typeface="Cambria Math" panose="02040503050406030204" pitchFamily="18" charset="0"/>
                                              <a:ea typeface="Cambria Math" panose="02040503050406030204" pitchFamily="18" charset="0"/>
                                            </a:rPr>
                                          </m:ctrlPr>
                                        </m:sSupPr>
                                        <m:e>
                                          <m:r>
                                            <a:rPr lang="fr-CH" i="1">
                                              <a:latin typeface="Cambria Math" panose="02040503050406030204" pitchFamily="18" charset="0"/>
                                              <a:ea typeface="Cambria Math" panose="02040503050406030204" pitchFamily="18" charset="0"/>
                                            </a:rPr>
                                            <m:t>𝑓</m:t>
                                          </m:r>
                                        </m:e>
                                        <m:sup>
                                          <m:r>
                                            <a:rPr lang="fr-CH" b="0" i="1">
                                              <a:latin typeface="Cambria Math" panose="02040503050406030204" pitchFamily="18" charset="0"/>
                                              <a:ea typeface="Cambria Math" panose="02040503050406030204" pitchFamily="18" charset="0"/>
                                            </a:rPr>
                                            <m:t>−</m:t>
                                          </m:r>
                                        </m:sup>
                                      </m:sSup>
                                    </m:sub>
                                  </m:sSub>
                                </m:e>
                              </m:d>
                            </m:e>
                          </m:func>
                        </m:e>
                      </m:nary>
                    </m:oMath>
                  </m:oMathPara>
                </a14:m>
                <a:endParaRPr lang="en-US"/>
              </a:p>
              <a:p>
                <a:r>
                  <a:rPr lang="en-US"/>
                  <a:t>where</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fr-CH" b="0" i="1">
                              <a:latin typeface="Cambria Math" panose="02040503050406030204" pitchFamily="18" charset="0"/>
                              <a:ea typeface="Cambria Math" panose="02040503050406030204" pitchFamily="18" charset="0"/>
                            </a:rPr>
                            <m:t>𝑓</m:t>
                          </m:r>
                        </m:sub>
                      </m:sSub>
                      <m:r>
                        <a:rPr lang="fr-CH" b="0"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𝒑</m:t>
                      </m:r>
                      <m:r>
                        <a:rPr lang="fr-CH" b="0"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𝒓</m:t>
                      </m:r>
                    </m:oMath>
                  </m:oMathPara>
                </a14:m>
                <a:endParaRPr lang="en-US" b="1"/>
              </a:p>
              <a:p>
                <a:r>
                  <a:rPr lang="en-US"/>
                  <a:t>Maximize with Stochastic Gradient Descent</a:t>
                </a:r>
              </a:p>
            </p:txBody>
          </p:sp>
        </mc:Choice>
        <mc:Fallback xmlns="">
          <p:sp>
            <p:nvSpPr>
              <p:cNvPr id="3" name="Content Placeholder 2">
                <a:extLst>
                  <a:ext uri="{FF2B5EF4-FFF2-40B4-BE49-F238E27FC236}">
                    <a16:creationId xmlns:a16="http://schemas.microsoft.com/office/drawing/2014/main" id="{BA4ACE2D-8BAD-E94A-8B57-4606CB6299DD}"/>
                  </a:ext>
                </a:extLst>
              </p:cNvPr>
              <p:cNvSpPr>
                <a:spLocks noGrp="1" noRot="1" noChangeAspect="1" noMove="1" noResize="1" noEditPoints="1" noAdjustHandles="1" noChangeArrowheads="1" noChangeShapeType="1" noTextEdit="1"/>
              </p:cNvSpPr>
              <p:nvPr>
                <p:ph idx="1"/>
              </p:nvPr>
            </p:nvSpPr>
            <p:spPr>
              <a:blipFill>
                <a:blip r:embed="rId3"/>
                <a:stretch>
                  <a:fillRect l="-1293" t="-1310" b="-1048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EE57728-1AC9-EC41-BFC8-5A280F1A99AF}"/>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3953308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CA577-9AC8-054B-90EA-2DB67581F19E}"/>
              </a:ext>
            </a:extLst>
          </p:cNvPr>
          <p:cNvSpPr>
            <a:spLocks noGrp="1"/>
          </p:cNvSpPr>
          <p:nvPr>
            <p:ph type="title"/>
          </p:nvPr>
        </p:nvSpPr>
        <p:spPr/>
        <p:txBody>
          <a:bodyPr/>
          <a:lstStyle/>
          <a:p>
            <a:r>
              <a:rPr lang="en-US"/>
              <a:t>Basic Questions in Knowledge Inference</a:t>
            </a:r>
          </a:p>
        </p:txBody>
      </p:sp>
      <p:sp>
        <p:nvSpPr>
          <p:cNvPr id="3" name="Content Placeholder 2">
            <a:extLst>
              <a:ext uri="{FF2B5EF4-FFF2-40B4-BE49-F238E27FC236}">
                <a16:creationId xmlns:a16="http://schemas.microsoft.com/office/drawing/2014/main" id="{5D459101-79D6-084A-BE62-B5E30B594A02}"/>
              </a:ext>
            </a:extLst>
          </p:cNvPr>
          <p:cNvSpPr>
            <a:spLocks noGrp="1"/>
          </p:cNvSpPr>
          <p:nvPr>
            <p:ph idx="1"/>
          </p:nvPr>
        </p:nvSpPr>
        <p:spPr/>
        <p:txBody>
          <a:bodyPr/>
          <a:lstStyle/>
          <a:p>
            <a:r>
              <a:rPr lang="en-US"/>
              <a:t>Who are the entities?</a:t>
            </a:r>
          </a:p>
          <a:p>
            <a:pPr marL="457200" lvl="1" indent="-457200">
              <a:buFont typeface="Wingdings" pitchFamily="2" charset="2"/>
              <a:buChar char="Ø"/>
            </a:pPr>
            <a:r>
              <a:rPr lang="en-US" sz="3500">
                <a:ea typeface="+mn-ea"/>
              </a:rPr>
              <a:t>Entity Linking / Disambiguation</a:t>
            </a:r>
          </a:p>
          <a:p>
            <a:pPr marL="457200" lvl="1" indent="-457200">
              <a:buFont typeface="Wingdings" pitchFamily="2" charset="2"/>
              <a:buChar char="Ø"/>
            </a:pPr>
            <a:r>
              <a:rPr lang="en-US" sz="3500">
                <a:ea typeface="+mn-ea"/>
              </a:rPr>
              <a:t>Schema integration</a:t>
            </a:r>
          </a:p>
          <a:p>
            <a:pPr marL="457200" lvl="1" indent="-457200">
              <a:buFont typeface="Wingdings" pitchFamily="2" charset="2"/>
              <a:buChar char="Ø"/>
            </a:pPr>
            <a:endParaRPr lang="en-US"/>
          </a:p>
          <a:p>
            <a:r>
              <a:rPr lang="en-US"/>
              <a:t>What are their attributes?</a:t>
            </a:r>
          </a:p>
          <a:p>
            <a:pPr marL="457200" lvl="1" indent="-457200">
              <a:buFont typeface="Wingdings" pitchFamily="2" charset="2"/>
              <a:buChar char="Ø"/>
            </a:pPr>
            <a:r>
              <a:rPr lang="en-US" sz="3500">
                <a:ea typeface="+mn-ea"/>
              </a:rPr>
              <a:t>Collective Classification</a:t>
            </a:r>
          </a:p>
          <a:p>
            <a:endParaRPr lang="en-US"/>
          </a:p>
          <a:p>
            <a:r>
              <a:rPr lang="en-US"/>
              <a:t>How are they related?</a:t>
            </a:r>
          </a:p>
          <a:p>
            <a:pPr marL="457200" lvl="1" indent="-457200">
              <a:buFont typeface="Wingdings" pitchFamily="2" charset="2"/>
              <a:buChar char="Ø"/>
            </a:pPr>
            <a:r>
              <a:rPr lang="en-US" sz="3500">
                <a:ea typeface="+mn-ea"/>
              </a:rPr>
              <a:t>Link prediction</a:t>
            </a:r>
          </a:p>
        </p:txBody>
      </p:sp>
      <p:sp>
        <p:nvSpPr>
          <p:cNvPr id="4" name="Footer Placeholder 3">
            <a:extLst>
              <a:ext uri="{FF2B5EF4-FFF2-40B4-BE49-F238E27FC236}">
                <a16:creationId xmlns:a16="http://schemas.microsoft.com/office/drawing/2014/main" id="{371E8D20-42F7-5F42-992A-C80647031186}"/>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6" name="Picture 5">
            <a:extLst>
              <a:ext uri="{FF2B5EF4-FFF2-40B4-BE49-F238E27FC236}">
                <a16:creationId xmlns:a16="http://schemas.microsoft.com/office/drawing/2014/main" id="{8DEE6155-6AAF-AB4D-9383-6FE568C49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493" y="1800572"/>
            <a:ext cx="4630770" cy="4715583"/>
          </a:xfrm>
          <a:prstGeom prst="rect">
            <a:avLst/>
          </a:prstGeom>
        </p:spPr>
      </p:pic>
    </p:spTree>
    <p:extLst>
      <p:ext uri="{BB962C8B-B14F-4D97-AF65-F5344CB8AC3E}">
        <p14:creationId xmlns:p14="http://schemas.microsoft.com/office/powerpoint/2010/main" val="22397785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B7E66-07E8-8140-AEC0-AD4033A8740D}"/>
              </a:ext>
            </a:extLst>
          </p:cNvPr>
          <p:cNvSpPr>
            <a:spLocks noGrp="1"/>
          </p:cNvSpPr>
          <p:nvPr>
            <p:ph type="title"/>
          </p:nvPr>
        </p:nvSpPr>
        <p:spPr/>
        <p:txBody>
          <a:bodyPr/>
          <a:lstStyle/>
          <a:p>
            <a:r>
              <a:rPr lang="en-US"/>
              <a:t>Relation Embeddings</a:t>
            </a:r>
          </a:p>
        </p:txBody>
      </p:sp>
      <p:pic>
        <p:nvPicPr>
          <p:cNvPr id="6" name="Content Placeholder 5">
            <a:extLst>
              <a:ext uri="{FF2B5EF4-FFF2-40B4-BE49-F238E27FC236}">
                <a16:creationId xmlns:a16="http://schemas.microsoft.com/office/drawing/2014/main" id="{03D80241-4F0E-1C49-8652-C02F48177A3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4098" y="1549400"/>
            <a:ext cx="8288766" cy="5808663"/>
          </a:xfrm>
        </p:spPr>
      </p:pic>
      <p:sp>
        <p:nvSpPr>
          <p:cNvPr id="4" name="Footer Placeholder 3">
            <a:extLst>
              <a:ext uri="{FF2B5EF4-FFF2-40B4-BE49-F238E27FC236}">
                <a16:creationId xmlns:a16="http://schemas.microsoft.com/office/drawing/2014/main" id="{9961BB6A-4B72-AF44-9877-562BA06E79D1}"/>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1839830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043B0-A767-024F-B910-4B1E1DD6D91D}"/>
              </a:ext>
            </a:extLst>
          </p:cNvPr>
          <p:cNvSpPr>
            <a:spLocks noGrp="1"/>
          </p:cNvSpPr>
          <p:nvPr>
            <p:ph type="title"/>
          </p:nvPr>
        </p:nvSpPr>
        <p:spPr/>
        <p:txBody>
          <a:bodyPr/>
          <a:lstStyle/>
          <a:p>
            <a:r>
              <a:rPr lang="en-US"/>
              <a:t>Exploiting Relation Embedding Similarity</a:t>
            </a:r>
          </a:p>
        </p:txBody>
      </p:sp>
      <p:sp>
        <p:nvSpPr>
          <p:cNvPr id="4" name="Footer Placeholder 3">
            <a:extLst>
              <a:ext uri="{FF2B5EF4-FFF2-40B4-BE49-F238E27FC236}">
                <a16:creationId xmlns:a16="http://schemas.microsoft.com/office/drawing/2014/main" id="{07F0A053-0EDE-3243-85E6-68E78EE593C2}"/>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graphicFrame>
        <p:nvGraphicFramePr>
          <p:cNvPr id="5" name="Content Placeholder 7">
            <a:extLst>
              <a:ext uri="{FF2B5EF4-FFF2-40B4-BE49-F238E27FC236}">
                <a16:creationId xmlns:a16="http://schemas.microsoft.com/office/drawing/2014/main" id="{4DECFDD1-6AAD-7C4B-B9DF-A23D7E1E133C}"/>
              </a:ext>
            </a:extLst>
          </p:cNvPr>
          <p:cNvGraphicFramePr>
            <a:graphicFrameLocks/>
          </p:cNvGraphicFramePr>
          <p:nvPr>
            <p:extLst>
              <p:ext uri="{D42A27DB-BD31-4B8C-83A1-F6EECF244321}">
                <p14:modId xmlns:p14="http://schemas.microsoft.com/office/powerpoint/2010/main" val="3778012129"/>
              </p:ext>
            </p:extLst>
          </p:nvPr>
        </p:nvGraphicFramePr>
        <p:xfrm>
          <a:off x="3563367" y="2540932"/>
          <a:ext cx="6165852" cy="2448272"/>
        </p:xfrm>
        <a:graphic>
          <a:graphicData uri="http://schemas.openxmlformats.org/drawingml/2006/table">
            <a:tbl>
              <a:tblPr firstRow="1" bandRow="1">
                <a:tableStyleId>{5C22544A-7EE6-4342-B048-85BDC9FD1C3A}</a:tableStyleId>
              </a:tblPr>
              <a:tblGrid>
                <a:gridCol w="1541463">
                  <a:extLst>
                    <a:ext uri="{9D8B030D-6E8A-4147-A177-3AD203B41FA5}">
                      <a16:colId xmlns:a16="http://schemas.microsoft.com/office/drawing/2014/main" val="1987493981"/>
                    </a:ext>
                  </a:extLst>
                </a:gridCol>
                <a:gridCol w="1541463">
                  <a:extLst>
                    <a:ext uri="{9D8B030D-6E8A-4147-A177-3AD203B41FA5}">
                      <a16:colId xmlns:a16="http://schemas.microsoft.com/office/drawing/2014/main" val="2035528336"/>
                    </a:ext>
                  </a:extLst>
                </a:gridCol>
                <a:gridCol w="1541463">
                  <a:extLst>
                    <a:ext uri="{9D8B030D-6E8A-4147-A177-3AD203B41FA5}">
                      <a16:colId xmlns:a16="http://schemas.microsoft.com/office/drawing/2014/main" val="495576968"/>
                    </a:ext>
                  </a:extLst>
                </a:gridCol>
                <a:gridCol w="1541463">
                  <a:extLst>
                    <a:ext uri="{9D8B030D-6E8A-4147-A177-3AD203B41FA5}">
                      <a16:colId xmlns:a16="http://schemas.microsoft.com/office/drawing/2014/main" val="71968085"/>
                    </a:ext>
                  </a:extLst>
                </a:gridCol>
              </a:tblGrid>
              <a:tr h="370840">
                <a:tc gridSpan="2">
                  <a:txBody>
                    <a:bodyPr/>
                    <a:lstStyle/>
                    <a:p>
                      <a:pPr algn="ctr"/>
                      <a:r>
                        <a:rPr lang="en-US" sz="1600">
                          <a:latin typeface="Calibri" panose="020F0502020204030204" pitchFamily="34" charset="0"/>
                          <a:cs typeface="Calibri" panose="020F0502020204030204" pitchFamily="34" charset="0"/>
                        </a:rPr>
                        <a:t>Entities</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tc gridSpan="2">
                  <a:txBody>
                    <a:bodyPr/>
                    <a:lstStyle/>
                    <a:p>
                      <a:pPr algn="ctr"/>
                      <a:r>
                        <a:rPr lang="en-US" sz="1600">
                          <a:latin typeface="Calibri" panose="020F0502020204030204" pitchFamily="34" charset="0"/>
                          <a:cs typeface="Calibri" panose="020F0502020204030204" pitchFamily="34" charset="0"/>
                        </a:rPr>
                        <a:t>Relationship pattern</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83680919"/>
                  </a:ext>
                </a:extLst>
              </a:tr>
              <a:tr h="370840">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Entity 1</a:t>
                      </a:r>
                    </a:p>
                  </a:txBody>
                  <a:tcP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Entity 2</a:t>
                      </a:r>
                    </a:p>
                  </a:txBody>
                  <a:tcPr>
                    <a:lnR w="12700" cap="flat" cmpd="sng" algn="ctr">
                      <a:solidFill>
                        <a:schemeClr val="tx1"/>
                      </a:solidFill>
                      <a:prstDash val="solid"/>
                      <a:round/>
                      <a:headEnd type="none" w="med" len="med"/>
                      <a:tailEnd type="none" w="med" len="med"/>
                    </a:ln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COM owns part in COM</a:t>
                      </a:r>
                    </a:p>
                  </a:txBody>
                  <a:tcPr>
                    <a:lnL w="12700" cap="flat" cmpd="sng" algn="ctr">
                      <a:solidFill>
                        <a:schemeClr val="tx1"/>
                      </a:solidFill>
                      <a:prstDash val="solid"/>
                      <a:round/>
                      <a:headEnd type="none" w="med" len="med"/>
                      <a:tailEnd type="none" w="med" len="med"/>
                    </a:lnL>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COM buys stake in COM</a:t>
                      </a:r>
                    </a:p>
                  </a:txBody>
                  <a:tcPr>
                    <a:solidFill>
                      <a:schemeClr val="tx1"/>
                    </a:solidFill>
                  </a:tcPr>
                </a:tc>
                <a:extLst>
                  <a:ext uri="{0D108BD9-81ED-4DB2-BD59-A6C34878D82A}">
                    <a16:rowId xmlns:a16="http://schemas.microsoft.com/office/drawing/2014/main" val="1930958881"/>
                  </a:ext>
                </a:extLst>
              </a:tr>
              <a:tr h="370840">
                <a:tc>
                  <a:txBody>
                    <a:bodyPr/>
                    <a:lstStyle/>
                    <a:p>
                      <a:r>
                        <a:rPr lang="en-US" sz="1600">
                          <a:latin typeface="Calibri" panose="020F0502020204030204" pitchFamily="34" charset="0"/>
                          <a:cs typeface="Calibri" panose="020F0502020204030204" pitchFamily="34" charset="0"/>
                        </a:rPr>
                        <a:t>Renault</a:t>
                      </a:r>
                    </a:p>
                  </a:txBody>
                  <a:tcPr/>
                </a:tc>
                <a:tc>
                  <a:txBody>
                    <a:bodyPr/>
                    <a:lstStyle/>
                    <a:p>
                      <a:r>
                        <a:rPr lang="en-US" sz="1600">
                          <a:latin typeface="Calibri" panose="020F0502020204030204" pitchFamily="34" charset="0"/>
                          <a:cs typeface="Calibri" panose="020F0502020204030204" pitchFamily="34" charset="0"/>
                        </a:rPr>
                        <a:t>Nissan</a:t>
                      </a:r>
                    </a:p>
                  </a:txBody>
                  <a:tcPr>
                    <a:lnR w="12700" cap="flat" cmpd="sng" algn="ctr">
                      <a:solidFill>
                        <a:schemeClr val="tx1"/>
                      </a:solidFill>
                      <a:prstDash val="solid"/>
                      <a:round/>
                      <a:headEnd type="none" w="med" len="med"/>
                      <a:tailEnd type="none" w="med" len="med"/>
                    </a:lnR>
                  </a:tcPr>
                </a:tc>
                <a:tc>
                  <a:txBody>
                    <a:bodyPr/>
                    <a:lstStyle/>
                    <a:p>
                      <a:pPr algn="ctr"/>
                      <a:r>
                        <a:rPr lang="en-US" sz="1600">
                          <a:latin typeface="Calibri" panose="020F0502020204030204" pitchFamily="34" charset="0"/>
                          <a:cs typeface="Calibri" panose="020F0502020204030204" pitchFamily="34" charset="0"/>
                        </a:rPr>
                        <a:t>x</a:t>
                      </a:r>
                    </a:p>
                  </a:txBody>
                  <a:tcPr>
                    <a:lnL w="12700" cap="flat" cmpd="sng" algn="ctr">
                      <a:solidFill>
                        <a:schemeClr val="tx1"/>
                      </a:solidFill>
                      <a:prstDash val="solid"/>
                      <a:round/>
                      <a:headEnd type="none" w="med" len="med"/>
                      <a:tailEnd type="none" w="med" len="med"/>
                    </a:lnL>
                  </a:tcPr>
                </a:tc>
                <a:tc>
                  <a:txBody>
                    <a:bodyPr/>
                    <a:lstStyle/>
                    <a:p>
                      <a:pPr algn="ctr"/>
                      <a:r>
                        <a:rPr lang="en-US" sz="1600">
                          <a:latin typeface="Calibri" panose="020F0502020204030204" pitchFamily="34" charset="0"/>
                          <a:cs typeface="Calibri" panose="020F0502020204030204" pitchFamily="34" charset="0"/>
                        </a:rPr>
                        <a:t>x</a:t>
                      </a:r>
                    </a:p>
                  </a:txBody>
                  <a:tcPr/>
                </a:tc>
                <a:extLst>
                  <a:ext uri="{0D108BD9-81ED-4DB2-BD59-A6C34878D82A}">
                    <a16:rowId xmlns:a16="http://schemas.microsoft.com/office/drawing/2014/main" val="2300526654"/>
                  </a:ext>
                </a:extLst>
              </a:tr>
              <a:tr h="370840">
                <a:tc>
                  <a:txBody>
                    <a:bodyPr/>
                    <a:lstStyle/>
                    <a:p>
                      <a:r>
                        <a:rPr lang="en-US" sz="1600">
                          <a:latin typeface="Calibri" panose="020F0502020204030204" pitchFamily="34" charset="0"/>
                          <a:cs typeface="Calibri" panose="020F0502020204030204" pitchFamily="34" charset="0"/>
                        </a:rPr>
                        <a:t>BMW</a:t>
                      </a:r>
                    </a:p>
                  </a:txBody>
                  <a:tcPr/>
                </a:tc>
                <a:tc>
                  <a:txBody>
                    <a:bodyPr/>
                    <a:lstStyle/>
                    <a:p>
                      <a:r>
                        <a:rPr lang="en-US" sz="1600">
                          <a:latin typeface="Calibri" panose="020F0502020204030204" pitchFamily="34" charset="0"/>
                          <a:cs typeface="Calibri" panose="020F0502020204030204" pitchFamily="34" charset="0"/>
                        </a:rPr>
                        <a:t>Rover</a:t>
                      </a: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a:latin typeface="Calibri" panose="020F0502020204030204" pitchFamily="34" charset="0"/>
                          <a:cs typeface="Calibri" panose="020F0502020204030204" pitchFamily="34" charset="0"/>
                        </a:rPr>
                        <a:t>x</a:t>
                      </a:r>
                    </a:p>
                  </a:txBody>
                  <a:tcPr/>
                </a:tc>
                <a:extLst>
                  <a:ext uri="{0D108BD9-81ED-4DB2-BD59-A6C34878D82A}">
                    <a16:rowId xmlns:a16="http://schemas.microsoft.com/office/drawing/2014/main" val="1157369800"/>
                  </a:ext>
                </a:extLst>
              </a:tr>
              <a:tr h="370840">
                <a:tc>
                  <a:txBody>
                    <a:bodyPr/>
                    <a:lstStyle/>
                    <a:p>
                      <a:r>
                        <a:rPr lang="en-US" sz="1600">
                          <a:latin typeface="Calibri" panose="020F0502020204030204" pitchFamily="34" charset="0"/>
                          <a:cs typeface="Calibri" panose="020F0502020204030204" pitchFamily="34" charset="0"/>
                        </a:rPr>
                        <a:t>Volkswagen</a:t>
                      </a:r>
                    </a:p>
                  </a:txBody>
                  <a:tcPr/>
                </a:tc>
                <a:tc>
                  <a:txBody>
                    <a:bodyPr/>
                    <a:lstStyle/>
                    <a:p>
                      <a:r>
                        <a:rPr lang="en-US" sz="1600">
                          <a:latin typeface="Calibri" panose="020F0502020204030204" pitchFamily="34" charset="0"/>
                          <a:cs typeface="Calibri" panose="020F0502020204030204" pitchFamily="34" charset="0"/>
                        </a:rPr>
                        <a:t>Porsche</a:t>
                      </a: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40126686"/>
                  </a:ext>
                </a:extLst>
              </a:tr>
              <a:tr h="385792">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Ford</a:t>
                      </a:r>
                    </a:p>
                  </a:txBody>
                  <a:tcPr>
                    <a:lnB w="12700" cap="flat" cmpd="sng" algn="ctr">
                      <a:solidFill>
                        <a:schemeClr val="tx1"/>
                      </a:solidFill>
                      <a:prstDash val="solid"/>
                      <a:round/>
                      <a:headEnd type="none" w="med" len="med"/>
                      <a:tailEnd type="none" w="med" len="med"/>
                    </a:lnB>
                  </a:tcPr>
                </a:tc>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Toyota</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5501634"/>
                  </a:ext>
                </a:extLst>
              </a:tr>
            </a:tbl>
          </a:graphicData>
        </a:graphic>
      </p:graphicFrame>
      <p:sp>
        <p:nvSpPr>
          <p:cNvPr id="14" name="Left-Up Arrow 13">
            <a:extLst>
              <a:ext uri="{FF2B5EF4-FFF2-40B4-BE49-F238E27FC236}">
                <a16:creationId xmlns:a16="http://schemas.microsoft.com/office/drawing/2014/main" id="{0DD3EDFA-3775-C942-AFC8-228728E83633}"/>
              </a:ext>
            </a:extLst>
          </p:cNvPr>
          <p:cNvSpPr/>
          <p:nvPr/>
        </p:nvSpPr>
        <p:spPr bwMode="auto">
          <a:xfrm rot="13112586">
            <a:off x="7708145" y="1863131"/>
            <a:ext cx="810244" cy="730438"/>
          </a:xfrm>
          <a:prstGeom prst="leftUp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5" name="TextBox 14">
            <a:extLst>
              <a:ext uri="{FF2B5EF4-FFF2-40B4-BE49-F238E27FC236}">
                <a16:creationId xmlns:a16="http://schemas.microsoft.com/office/drawing/2014/main" id="{3C07D811-ADA1-9341-9C2E-28D663B7CEC5}"/>
              </a:ext>
            </a:extLst>
          </p:cNvPr>
          <p:cNvSpPr txBox="1"/>
          <p:nvPr/>
        </p:nvSpPr>
        <p:spPr>
          <a:xfrm>
            <a:off x="6848756" y="1368524"/>
            <a:ext cx="2326279" cy="323165"/>
          </a:xfrm>
          <a:prstGeom prst="rect">
            <a:avLst/>
          </a:prstGeom>
          <a:noFill/>
        </p:spPr>
        <p:txBody>
          <a:bodyPr wrap="none" rtlCol="0">
            <a:spAutoFit/>
          </a:bodyPr>
          <a:lstStyle/>
          <a:p>
            <a:r>
              <a:rPr lang="en-US"/>
              <a:t>Similar in embedding space</a:t>
            </a:r>
          </a:p>
        </p:txBody>
      </p:sp>
      <p:sp>
        <p:nvSpPr>
          <p:cNvPr id="16" name="Left-Up Arrow 15">
            <a:extLst>
              <a:ext uri="{FF2B5EF4-FFF2-40B4-BE49-F238E27FC236}">
                <a16:creationId xmlns:a16="http://schemas.microsoft.com/office/drawing/2014/main" id="{CBAF2CF0-1B8B-FD40-B2CD-BBE5FB816838}"/>
              </a:ext>
            </a:extLst>
          </p:cNvPr>
          <p:cNvSpPr/>
          <p:nvPr/>
        </p:nvSpPr>
        <p:spPr bwMode="auto">
          <a:xfrm rot="8140190">
            <a:off x="2906055" y="3623571"/>
            <a:ext cx="682892" cy="741153"/>
          </a:xfrm>
          <a:prstGeom prst="leftUpArrow">
            <a:avLst>
              <a:gd name="adj1" fmla="val 25000"/>
              <a:gd name="adj2" fmla="val 21340"/>
              <a:gd name="adj3" fmla="val 28823"/>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7" name="TextBox 16">
            <a:extLst>
              <a:ext uri="{FF2B5EF4-FFF2-40B4-BE49-F238E27FC236}">
                <a16:creationId xmlns:a16="http://schemas.microsoft.com/office/drawing/2014/main" id="{A0DA9045-70BE-1947-BA7C-508598100FE8}"/>
              </a:ext>
            </a:extLst>
          </p:cNvPr>
          <p:cNvSpPr txBox="1"/>
          <p:nvPr/>
        </p:nvSpPr>
        <p:spPr>
          <a:xfrm>
            <a:off x="1237088" y="2999091"/>
            <a:ext cx="2326279" cy="323165"/>
          </a:xfrm>
          <a:prstGeom prst="rect">
            <a:avLst/>
          </a:prstGeom>
          <a:noFill/>
        </p:spPr>
        <p:txBody>
          <a:bodyPr wrap="none" rtlCol="0">
            <a:spAutoFit/>
          </a:bodyPr>
          <a:lstStyle/>
          <a:p>
            <a:r>
              <a:rPr lang="en-US"/>
              <a:t>Similar in embedding space</a:t>
            </a:r>
          </a:p>
        </p:txBody>
      </p:sp>
      <p:sp>
        <p:nvSpPr>
          <p:cNvPr id="18" name="Content Placeholder 2">
            <a:extLst>
              <a:ext uri="{FF2B5EF4-FFF2-40B4-BE49-F238E27FC236}">
                <a16:creationId xmlns:a16="http://schemas.microsoft.com/office/drawing/2014/main" id="{303558D0-9730-C346-B5FA-98641832202D}"/>
              </a:ext>
            </a:extLst>
          </p:cNvPr>
          <p:cNvSpPr>
            <a:spLocks noGrp="1"/>
          </p:cNvSpPr>
          <p:nvPr>
            <p:ph idx="1"/>
          </p:nvPr>
        </p:nvSpPr>
        <p:spPr>
          <a:xfrm>
            <a:off x="233048" y="5328963"/>
            <a:ext cx="10790331" cy="2029713"/>
          </a:xfrm>
        </p:spPr>
        <p:txBody>
          <a:bodyPr/>
          <a:lstStyle/>
          <a:p>
            <a:r>
              <a:rPr lang="en-US" sz="3200"/>
              <a:t>Possible inferences:</a:t>
            </a:r>
          </a:p>
          <a:p>
            <a:pPr marL="457200" indent="-457200">
              <a:buFont typeface="Arial" panose="020B0604020202020204" pitchFamily="34" charset="0"/>
              <a:buChar char="•"/>
            </a:pPr>
            <a:r>
              <a:rPr lang="en-US" sz="3200"/>
              <a:t>BMW owns part in Rover (similarity of relationship)</a:t>
            </a:r>
          </a:p>
          <a:p>
            <a:pPr marL="457200" indent="-457200">
              <a:buFont typeface="Arial" panose="020B0604020202020204" pitchFamily="34" charset="0"/>
              <a:buChar char="•"/>
            </a:pPr>
            <a:r>
              <a:rPr lang="en-US" sz="3200"/>
              <a:t>Volkswagen owns part in Porsche (similarity of entity pair) </a:t>
            </a:r>
          </a:p>
          <a:p>
            <a:pPr marL="457200" indent="-457200">
              <a:buFont typeface="Arial" panose="020B0604020202020204" pitchFamily="34" charset="0"/>
              <a:buChar char="•"/>
            </a:pPr>
            <a:endParaRPr lang="en-US" sz="3200"/>
          </a:p>
        </p:txBody>
      </p:sp>
    </p:spTree>
    <p:extLst>
      <p:ext uri="{BB962C8B-B14F-4D97-AF65-F5344CB8AC3E}">
        <p14:creationId xmlns:p14="http://schemas.microsoft.com/office/powerpoint/2010/main" val="19046438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sz="3200" dirty="0"/>
              <a:t>Information extraction </a:t>
            </a:r>
          </a:p>
          <a:p>
            <a:pPr lvl="1"/>
            <a:r>
              <a:rPr lang="en-US" sz="2800" dirty="0"/>
              <a:t>Populating knowledge bases and fact databases</a:t>
            </a:r>
          </a:p>
          <a:p>
            <a:pPr lvl="1"/>
            <a:r>
              <a:rPr lang="en-US" sz="2800" dirty="0"/>
              <a:t>Taxonomy induction</a:t>
            </a:r>
          </a:p>
          <a:p>
            <a:r>
              <a:rPr lang="en-US" sz="3200" dirty="0"/>
              <a:t>Pattern-based approaches</a:t>
            </a:r>
          </a:p>
          <a:p>
            <a:pPr lvl="1"/>
            <a:r>
              <a:rPr lang="en-US" sz="2800" dirty="0"/>
              <a:t>High precision, low recall, work intensive</a:t>
            </a:r>
          </a:p>
          <a:p>
            <a:r>
              <a:rPr lang="en-US" sz="3200" dirty="0"/>
              <a:t>Supervised learning</a:t>
            </a:r>
          </a:p>
          <a:p>
            <a:pPr lvl="1"/>
            <a:r>
              <a:rPr lang="en-US" sz="2800" dirty="0"/>
              <a:t>Low precision, high recall, work intensive</a:t>
            </a:r>
          </a:p>
          <a:p>
            <a:r>
              <a:rPr lang="en-US" sz="3200" dirty="0"/>
              <a:t>Hybrid methods: bootstrapping, distant supervision, matrix factorization</a:t>
            </a:r>
          </a:p>
          <a:p>
            <a:r>
              <a:rPr lang="en-US" sz="3200" dirty="0"/>
              <a:t>No statement schema known: open information extraction</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7467635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4. Taxonomy induction</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752162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Taxonomy Induction</a:t>
            </a:r>
          </a:p>
        </p:txBody>
      </p:sp>
      <p:sp>
        <p:nvSpPr>
          <p:cNvPr id="3" name="Content Placeholder 2"/>
          <p:cNvSpPr>
            <a:spLocks noGrp="1"/>
          </p:cNvSpPr>
          <p:nvPr>
            <p:ph idx="1"/>
          </p:nvPr>
        </p:nvSpPr>
        <p:spPr/>
        <p:txBody>
          <a:bodyPr/>
          <a:lstStyle/>
          <a:p>
            <a:r>
              <a:rPr lang="en-US" dirty="0"/>
              <a:t>Information extraction</a:t>
            </a:r>
          </a:p>
          <a:p>
            <a:pPr marL="457200" indent="-457200">
              <a:buFont typeface="Arial" charset="0"/>
              <a:buChar char="•"/>
            </a:pPr>
            <a:r>
              <a:rPr lang="en-US" dirty="0"/>
              <a:t>Extract isolated facts from documents, </a:t>
            </a:r>
            <a:br>
              <a:rPr lang="en-US" dirty="0"/>
            </a:br>
            <a:r>
              <a:rPr lang="en-US" dirty="0"/>
              <a:t>e.g., </a:t>
            </a:r>
            <a:r>
              <a:rPr lang="en-US" i="1" dirty="0"/>
              <a:t>lion ISA animal</a:t>
            </a:r>
          </a:p>
          <a:p>
            <a:r>
              <a:rPr lang="en-US" dirty="0"/>
              <a:t>Taxonomy induction</a:t>
            </a:r>
          </a:p>
          <a:p>
            <a:pPr marL="457200" indent="-457200">
              <a:buFont typeface="Arial" charset="0"/>
              <a:buChar char="•"/>
            </a:pPr>
            <a:r>
              <a:rPr lang="en-US" dirty="0"/>
              <a:t>Extract related facts </a:t>
            </a:r>
            <a:br>
              <a:rPr lang="en-US" dirty="0"/>
            </a:br>
            <a:r>
              <a:rPr lang="en-US" dirty="0"/>
              <a:t>from documents,</a:t>
            </a:r>
            <a:br>
              <a:rPr lang="en-US" dirty="0"/>
            </a:br>
            <a:r>
              <a:rPr lang="en-US" dirty="0"/>
              <a:t>e.g., classification of</a:t>
            </a:r>
            <a:br>
              <a:rPr lang="en-US" dirty="0"/>
            </a:br>
            <a:r>
              <a:rPr lang="en-US" dirty="0"/>
              <a:t>animals </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493582" y="3096715"/>
            <a:ext cx="5126569" cy="3992475"/>
          </a:xfrm>
          <a:prstGeom prst="rect">
            <a:avLst/>
          </a:prstGeom>
        </p:spPr>
      </p:pic>
    </p:spTree>
    <p:extLst>
      <p:ext uri="{BB962C8B-B14F-4D97-AF65-F5344CB8AC3E}">
        <p14:creationId xmlns:p14="http://schemas.microsoft.com/office/powerpoint/2010/main" val="38894134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Taxonomies</a:t>
            </a:r>
          </a:p>
        </p:txBody>
      </p:sp>
      <p:sp>
        <p:nvSpPr>
          <p:cNvPr id="3" name="Content Placeholder 2"/>
          <p:cNvSpPr>
            <a:spLocks noGrp="1"/>
          </p:cNvSpPr>
          <p:nvPr>
            <p:ph idx="1"/>
          </p:nvPr>
        </p:nvSpPr>
        <p:spPr/>
        <p:txBody>
          <a:bodyPr/>
          <a:lstStyle/>
          <a:p>
            <a:r>
              <a:rPr lang="en-US" dirty="0"/>
              <a:t>Hyponyms (subordinate terms) can inherit properties from hypernyms (more general terms)</a:t>
            </a:r>
          </a:p>
          <a:p>
            <a:pPr marL="457200" indent="-457200">
              <a:buFont typeface="Arial" charset="0"/>
              <a:buChar char="•"/>
            </a:pPr>
            <a:r>
              <a:rPr lang="en-US" dirty="0"/>
              <a:t>Due to transitivity of ISA, no need to learn inferred facts</a:t>
            </a:r>
          </a:p>
          <a:p>
            <a:r>
              <a:rPr lang="en-US" dirty="0"/>
              <a:t>No unique taxonomies</a:t>
            </a:r>
          </a:p>
          <a:p>
            <a:pPr marL="457200" indent="-457200">
              <a:buFont typeface="Arial" charset="0"/>
              <a:buChar char="•"/>
            </a:pPr>
            <a:r>
              <a:rPr lang="en-US" dirty="0"/>
              <a:t>Depending on the perspective and application different taxonomies may be useful:</a:t>
            </a:r>
          </a:p>
          <a:p>
            <a:endParaRPr lang="en-US" sz="2000" dirty="0"/>
          </a:p>
          <a:p>
            <a:r>
              <a:rPr lang="en-US" sz="2000" dirty="0"/>
              <a:t>A tiger and a puppy are both Mammals and hence belong close together in a typical taxonomy, but tiger is a </a:t>
            </a:r>
            <a:r>
              <a:rPr lang="en-US" sz="2000" dirty="0" err="1"/>
              <a:t>WildAnimal</a:t>
            </a:r>
            <a:r>
              <a:rPr lang="en-US" sz="2000" dirty="0"/>
              <a:t> (in the perspective of Animal-Function) and a </a:t>
            </a:r>
            <a:r>
              <a:rPr lang="en-US" sz="2000" dirty="0" err="1"/>
              <a:t>JungleDweller</a:t>
            </a:r>
            <a:r>
              <a:rPr lang="en-US" sz="2000" dirty="0"/>
              <a:t> (in the perspective of Habitat), while a puppy is a Pet (as function) and a </a:t>
            </a:r>
            <a:r>
              <a:rPr lang="en-US" sz="2000" dirty="0" err="1"/>
              <a:t>HouseAnimal</a:t>
            </a:r>
            <a:r>
              <a:rPr lang="en-US" sz="2000" dirty="0"/>
              <a:t> (as habitat), which would place them relatively far from one another</a:t>
            </a:r>
          </a:p>
          <a:p>
            <a:pPr marL="457200" indent="-457200">
              <a:buFont typeface="Arial" charset="0"/>
              <a:buChar char="•"/>
            </a:pPr>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7391271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Taxonomy Induction Task</a:t>
            </a:r>
          </a:p>
        </p:txBody>
      </p:sp>
      <p:sp>
        <p:nvSpPr>
          <p:cNvPr id="3" name="Content Placeholder 2"/>
          <p:cNvSpPr>
            <a:spLocks noGrp="1"/>
          </p:cNvSpPr>
          <p:nvPr>
            <p:ph idx="1"/>
          </p:nvPr>
        </p:nvSpPr>
        <p:spPr/>
        <p:txBody>
          <a:bodyPr/>
          <a:lstStyle/>
          <a:p>
            <a:r>
              <a:rPr lang="en-US" dirty="0"/>
              <a:t>Starting from a root concept and a basic concept</a:t>
            </a:r>
          </a:p>
          <a:p>
            <a:pPr marL="514350" indent="-514350">
              <a:buAutoNum type="arabicPeriod"/>
            </a:pPr>
            <a:r>
              <a:rPr lang="en-US" dirty="0"/>
              <a:t>Learn relevant terms and their hypernym / hyponym relationships</a:t>
            </a:r>
          </a:p>
          <a:p>
            <a:pPr marL="514350" indent="-514350">
              <a:buAutoNum type="arabicPeriod"/>
            </a:pPr>
            <a:r>
              <a:rPr lang="en-US" dirty="0"/>
              <a:t>Filter out erroneous terms and relations</a:t>
            </a:r>
          </a:p>
          <a:p>
            <a:pPr marL="514350" indent="-514350">
              <a:buAutoNum type="arabicPeriod"/>
            </a:pPr>
            <a:r>
              <a:rPr lang="en-US" dirty="0"/>
              <a:t>Induce a taxonomy structure</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7703" y="4176836"/>
            <a:ext cx="4824536" cy="3096938"/>
          </a:xfrm>
          <a:prstGeom prst="rect">
            <a:avLst/>
          </a:prstGeom>
        </p:spPr>
      </p:pic>
      <p:sp>
        <p:nvSpPr>
          <p:cNvPr id="6" name="Oval 5"/>
          <p:cNvSpPr/>
          <p:nvPr/>
        </p:nvSpPr>
        <p:spPr bwMode="auto">
          <a:xfrm>
            <a:off x="6731719" y="4176836"/>
            <a:ext cx="936104" cy="3600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7" name="Oval 6"/>
          <p:cNvSpPr/>
          <p:nvPr/>
        </p:nvSpPr>
        <p:spPr bwMode="auto">
          <a:xfrm>
            <a:off x="6443687" y="6193060"/>
            <a:ext cx="936104" cy="3600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37599379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Terms</a:t>
            </a:r>
          </a:p>
        </p:txBody>
      </p:sp>
      <p:sp>
        <p:nvSpPr>
          <p:cNvPr id="3" name="Content Placeholder 2"/>
          <p:cNvSpPr>
            <a:spLocks noGrp="1"/>
          </p:cNvSpPr>
          <p:nvPr>
            <p:ph idx="1"/>
          </p:nvPr>
        </p:nvSpPr>
        <p:spPr/>
        <p:txBody>
          <a:bodyPr/>
          <a:lstStyle/>
          <a:p>
            <a:r>
              <a:rPr lang="en-US" dirty="0"/>
              <a:t>Template approach: double-anchored patterns</a:t>
            </a:r>
          </a:p>
          <a:p>
            <a:pPr lvl="1"/>
            <a:r>
              <a:rPr lang="en-US" dirty="0"/>
              <a:t>Given a </a:t>
            </a:r>
            <a:r>
              <a:rPr lang="en-US" b="1" dirty="0"/>
              <a:t>root</a:t>
            </a:r>
            <a:r>
              <a:rPr lang="en-US" dirty="0"/>
              <a:t> </a:t>
            </a:r>
            <a:r>
              <a:rPr lang="en-US" b="1" dirty="0"/>
              <a:t>concept</a:t>
            </a:r>
            <a:r>
              <a:rPr lang="en-US" dirty="0"/>
              <a:t> </a:t>
            </a:r>
            <a:r>
              <a:rPr lang="en-US" b="1" dirty="0"/>
              <a:t>c</a:t>
            </a:r>
            <a:r>
              <a:rPr lang="en-US" dirty="0"/>
              <a:t> (e.g. animal) and a </a:t>
            </a:r>
            <a:r>
              <a:rPr lang="en-US" b="1" dirty="0"/>
              <a:t>seed s</a:t>
            </a:r>
            <a:r>
              <a:rPr lang="en-US" dirty="0"/>
              <a:t> (e.g. lion)</a:t>
            </a:r>
          </a:p>
          <a:p>
            <a:pPr lvl="1"/>
            <a:r>
              <a:rPr lang="en-US" dirty="0"/>
              <a:t>Hyponym pattern, detecting instances:  </a:t>
            </a:r>
            <a:br>
              <a:rPr lang="en-US" dirty="0"/>
            </a:br>
            <a:r>
              <a:rPr lang="en-US" dirty="0"/>
              <a:t>	P</a:t>
            </a:r>
            <a:r>
              <a:rPr lang="en-US" baseline="-25000" dirty="0"/>
              <a:t>i</a:t>
            </a:r>
            <a:r>
              <a:rPr lang="en-US" dirty="0"/>
              <a:t>(c, s, X) = c such as s and X</a:t>
            </a:r>
          </a:p>
          <a:p>
            <a:pPr lvl="1"/>
            <a:r>
              <a:rPr lang="en-US" dirty="0"/>
              <a:t>Hypernym pattern, detecting classes:</a:t>
            </a:r>
            <a:br>
              <a:rPr lang="en-US" dirty="0"/>
            </a:br>
            <a:r>
              <a:rPr lang="en-US" dirty="0"/>
              <a:t>	P</a:t>
            </a:r>
            <a:r>
              <a:rPr lang="en-US" baseline="-25000" dirty="0"/>
              <a:t>c</a:t>
            </a:r>
            <a:r>
              <a:rPr lang="en-US" dirty="0"/>
              <a:t>(t</a:t>
            </a:r>
            <a:r>
              <a:rPr lang="en-US" baseline="-25000" dirty="0"/>
              <a:t>1</a:t>
            </a:r>
            <a:r>
              <a:rPr lang="en-US" dirty="0"/>
              <a:t>, t</a:t>
            </a:r>
            <a:r>
              <a:rPr lang="en-US" baseline="-25000" dirty="0"/>
              <a:t>2</a:t>
            </a:r>
            <a:r>
              <a:rPr lang="en-US" dirty="0"/>
              <a:t>, X) = X such as t</a:t>
            </a:r>
            <a:r>
              <a:rPr lang="en-US" baseline="-25000" dirty="0"/>
              <a:t>1</a:t>
            </a:r>
            <a:r>
              <a:rPr lang="en-US" dirty="0"/>
              <a:t> and t</a:t>
            </a:r>
            <a:r>
              <a:rPr lang="en-US" baseline="-25000" dirty="0"/>
              <a:t>2</a:t>
            </a:r>
            <a:endParaRPr lang="en-US" dirty="0"/>
          </a:p>
          <a:p>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0031377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AFD75-BBF4-AC40-8D36-573297B48EE9}"/>
              </a:ext>
            </a:extLst>
          </p:cNvPr>
          <p:cNvSpPr>
            <a:spLocks noGrp="1"/>
          </p:cNvSpPr>
          <p:nvPr>
            <p:ph type="title"/>
          </p:nvPr>
        </p:nvSpPr>
        <p:spPr/>
        <p:txBody>
          <a:bodyPr/>
          <a:lstStyle/>
          <a:p>
            <a:r>
              <a:rPr lang="en-US" dirty="0"/>
              <a:t>Finding Hyponyms</a:t>
            </a:r>
          </a:p>
        </p:txBody>
      </p:sp>
      <p:sp>
        <p:nvSpPr>
          <p:cNvPr id="3" name="Content Placeholder 2">
            <a:extLst>
              <a:ext uri="{FF2B5EF4-FFF2-40B4-BE49-F238E27FC236}">
                <a16:creationId xmlns:a16="http://schemas.microsoft.com/office/drawing/2014/main" id="{AFB43A24-5B10-7741-9664-94777D2D8DDB}"/>
              </a:ext>
            </a:extLst>
          </p:cNvPr>
          <p:cNvSpPr>
            <a:spLocks noGrp="1"/>
          </p:cNvSpPr>
          <p:nvPr>
            <p:ph idx="1"/>
          </p:nvPr>
        </p:nvSpPr>
        <p:spPr/>
        <p:txBody>
          <a:bodyPr/>
          <a:lstStyle/>
          <a:p>
            <a:endParaRPr lang="en-US" dirty="0"/>
          </a:p>
          <a:p>
            <a:r>
              <a:rPr lang="en-US" dirty="0"/>
              <a:t>Recursively harvest new terms using a Web search engine</a:t>
            </a:r>
          </a:p>
          <a:p>
            <a:endParaRPr lang="en-US" dirty="0"/>
          </a:p>
          <a:p>
            <a:endParaRPr lang="en-US" dirty="0"/>
          </a:p>
        </p:txBody>
      </p:sp>
      <p:sp>
        <p:nvSpPr>
          <p:cNvPr id="4" name="Footer Placeholder 3">
            <a:extLst>
              <a:ext uri="{FF2B5EF4-FFF2-40B4-BE49-F238E27FC236}">
                <a16:creationId xmlns:a16="http://schemas.microsoft.com/office/drawing/2014/main" id="{40C6196D-916B-6643-9543-B33F13E2596A}"/>
              </a:ext>
            </a:extLst>
          </p:cNvPr>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Rectangle 4">
            <a:extLst>
              <a:ext uri="{FF2B5EF4-FFF2-40B4-BE49-F238E27FC236}">
                <a16:creationId xmlns:a16="http://schemas.microsoft.com/office/drawing/2014/main" id="{A7AF60C6-24A7-6E48-929D-E8F7D12E01EA}"/>
              </a:ext>
            </a:extLst>
          </p:cNvPr>
          <p:cNvSpPr/>
          <p:nvPr/>
        </p:nvSpPr>
        <p:spPr bwMode="auto">
          <a:xfrm>
            <a:off x="395015" y="3226302"/>
            <a:ext cx="11017224" cy="3830854"/>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565564" lvl="1" algn="l">
              <a:spcBef>
                <a:spcPct val="20000"/>
              </a:spcBef>
            </a:pPr>
            <a:r>
              <a:rPr lang="en-US" sz="3000" kern="0" dirty="0">
                <a:solidFill>
                  <a:srgbClr val="000000"/>
                </a:solidFill>
                <a:latin typeface="Calibri"/>
                <a:cs typeface="Calibri"/>
              </a:rPr>
              <a:t>T = {s}; w(t) = 0</a:t>
            </a:r>
          </a:p>
          <a:p>
            <a:pPr marL="565564" lvl="1" algn="l">
              <a:spcBef>
                <a:spcPct val="20000"/>
              </a:spcBef>
            </a:pPr>
            <a:r>
              <a:rPr lang="en-US" sz="3000" kern="0" dirty="0">
                <a:solidFill>
                  <a:srgbClr val="000000"/>
                </a:solidFill>
                <a:latin typeface="Calibri"/>
                <a:cs typeface="Calibri"/>
              </a:rPr>
              <a:t>while T changes</a:t>
            </a:r>
          </a:p>
          <a:p>
            <a:pPr marL="565564" lvl="1" algn="l">
              <a:spcBef>
                <a:spcPct val="20000"/>
              </a:spcBef>
            </a:pPr>
            <a:r>
              <a:rPr lang="en-US" sz="3000" kern="0" dirty="0">
                <a:solidFill>
                  <a:srgbClr val="000000"/>
                </a:solidFill>
                <a:latin typeface="Calibri"/>
                <a:cs typeface="Calibri"/>
              </a:rPr>
              <a:t>	for all t in T: submit P</a:t>
            </a:r>
            <a:r>
              <a:rPr lang="en-US" sz="3000" kern="0" baseline="-25000" dirty="0">
                <a:solidFill>
                  <a:srgbClr val="000000"/>
                </a:solidFill>
                <a:latin typeface="Calibri"/>
                <a:cs typeface="Calibri"/>
              </a:rPr>
              <a:t>i</a:t>
            </a:r>
            <a:r>
              <a:rPr lang="en-US" sz="3000" kern="0" dirty="0">
                <a:solidFill>
                  <a:srgbClr val="000000"/>
                </a:solidFill>
                <a:latin typeface="Calibri"/>
                <a:cs typeface="Calibri"/>
              </a:rPr>
              <a:t>(c, t, X) to search engine</a:t>
            </a:r>
          </a:p>
          <a:p>
            <a:pPr marL="565564" lvl="1" algn="l">
              <a:spcBef>
                <a:spcPct val="20000"/>
              </a:spcBef>
            </a:pPr>
            <a:r>
              <a:rPr lang="en-US" sz="3000" kern="0" dirty="0">
                <a:solidFill>
                  <a:srgbClr val="000000"/>
                </a:solidFill>
                <a:latin typeface="Calibri"/>
                <a:cs typeface="Calibri"/>
              </a:rPr>
              <a:t>		if result is not empty</a:t>
            </a:r>
          </a:p>
          <a:p>
            <a:pPr marL="565564" lvl="1" algn="l">
              <a:spcBef>
                <a:spcPct val="20000"/>
              </a:spcBef>
            </a:pPr>
            <a:r>
              <a:rPr lang="en-US" sz="3000" kern="0" dirty="0">
                <a:solidFill>
                  <a:srgbClr val="000000"/>
                </a:solidFill>
                <a:latin typeface="Calibri"/>
                <a:cs typeface="Calibri"/>
              </a:rPr>
              <a:t>			add to T all new terms </a:t>
            </a:r>
            <a:r>
              <a:rPr lang="en-US" sz="3000" kern="0" dirty="0" err="1">
                <a:solidFill>
                  <a:srgbClr val="000000"/>
                </a:solidFill>
                <a:latin typeface="Calibri"/>
                <a:cs typeface="Calibri"/>
              </a:rPr>
              <a:t>t</a:t>
            </a:r>
            <a:r>
              <a:rPr lang="en-US" sz="3000" kern="0" baseline="-25000" dirty="0" err="1">
                <a:solidFill>
                  <a:srgbClr val="000000"/>
                </a:solidFill>
                <a:latin typeface="Calibri"/>
                <a:cs typeface="Calibri"/>
              </a:rPr>
              <a:t>new</a:t>
            </a:r>
            <a:r>
              <a:rPr lang="en-US" sz="3000" kern="0" dirty="0">
                <a:solidFill>
                  <a:srgbClr val="000000"/>
                </a:solidFill>
                <a:latin typeface="Calibri"/>
                <a:cs typeface="Calibri"/>
              </a:rPr>
              <a:t> found </a:t>
            </a:r>
            <a:br>
              <a:rPr lang="en-US" sz="3000" kern="0" dirty="0">
                <a:solidFill>
                  <a:srgbClr val="000000"/>
                </a:solidFill>
                <a:latin typeface="Calibri"/>
                <a:cs typeface="Calibri"/>
              </a:rPr>
            </a:br>
            <a:r>
              <a:rPr lang="en-US" sz="3000" kern="0" dirty="0">
                <a:solidFill>
                  <a:srgbClr val="000000"/>
                </a:solidFill>
                <a:latin typeface="Calibri"/>
                <a:cs typeface="Calibri"/>
              </a:rPr>
              <a:t>				in position X in a result</a:t>
            </a:r>
          </a:p>
          <a:p>
            <a:pPr marL="565564" lvl="1" algn="l">
              <a:spcBef>
                <a:spcPct val="20000"/>
              </a:spcBef>
            </a:pPr>
            <a:r>
              <a:rPr lang="en-US" sz="3000" kern="0" dirty="0">
                <a:solidFill>
                  <a:srgbClr val="000000"/>
                </a:solidFill>
                <a:latin typeface="Calibri"/>
                <a:cs typeface="Calibri"/>
              </a:rPr>
              <a:t>			w(t)++</a:t>
            </a:r>
          </a:p>
        </p:txBody>
      </p:sp>
    </p:spTree>
    <p:extLst>
      <p:ext uri="{BB962C8B-B14F-4D97-AF65-F5344CB8AC3E}">
        <p14:creationId xmlns:p14="http://schemas.microsoft.com/office/powerpoint/2010/main" val="37194255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8839" y="1408289"/>
            <a:ext cx="7094791" cy="5808663"/>
          </a:xfrm>
        </p:spPr>
      </p:pic>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6" name="TextBox 5"/>
          <p:cNvSpPr txBox="1"/>
          <p:nvPr/>
        </p:nvSpPr>
        <p:spPr>
          <a:xfrm>
            <a:off x="7126362" y="2664668"/>
            <a:ext cx="4434291" cy="830997"/>
          </a:xfrm>
          <a:prstGeom prst="rect">
            <a:avLst/>
          </a:prstGeom>
          <a:noFill/>
        </p:spPr>
        <p:txBody>
          <a:bodyPr wrap="none" rtlCol="0">
            <a:spAutoFit/>
          </a:bodyPr>
          <a:lstStyle/>
          <a:p>
            <a:pPr algn="l"/>
            <a:r>
              <a:rPr lang="en-US" sz="2400" dirty="0">
                <a:latin typeface="Calibri" charset="0"/>
                <a:ea typeface="Calibri" charset="0"/>
                <a:cs typeface="Calibri" charset="0"/>
              </a:rPr>
              <a:t>Existing Term: lion</a:t>
            </a:r>
          </a:p>
          <a:p>
            <a:pPr algn="l"/>
            <a:r>
              <a:rPr lang="en-US" sz="2400" dirty="0">
                <a:latin typeface="Calibri" charset="0"/>
                <a:ea typeface="Calibri" charset="0"/>
                <a:cs typeface="Calibri" charset="0"/>
              </a:rPr>
              <a:t>New Terms: hyena, tiger, elephant</a:t>
            </a:r>
          </a:p>
        </p:txBody>
      </p:sp>
    </p:spTree>
    <p:extLst>
      <p:ext uri="{BB962C8B-B14F-4D97-AF65-F5344CB8AC3E}">
        <p14:creationId xmlns:p14="http://schemas.microsoft.com/office/powerpoint/2010/main" val="1554421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Knowledge Extraction</a:t>
            </a:r>
          </a:p>
        </p:txBody>
      </p:sp>
      <p:sp>
        <p:nvSpPr>
          <p:cNvPr id="3" name="Content Placeholder 2"/>
          <p:cNvSpPr>
            <a:spLocks noGrp="1"/>
          </p:cNvSpPr>
          <p:nvPr>
            <p:ph idx="1"/>
          </p:nvPr>
        </p:nvSpPr>
        <p:spPr/>
        <p:txBody>
          <a:bodyPr/>
          <a:lstStyle/>
          <a:p>
            <a:pPr marL="514350" indent="-514350">
              <a:buAutoNum type="arabicPeriod"/>
            </a:pPr>
            <a:r>
              <a:rPr lang="en-US" dirty="0" err="1"/>
              <a:t>Keyphrase</a:t>
            </a:r>
            <a:r>
              <a:rPr lang="en-US" dirty="0"/>
              <a:t> extraction</a:t>
            </a:r>
          </a:p>
          <a:p>
            <a:pPr marL="514350" indent="-514350">
              <a:buAutoNum type="arabicPeriod"/>
            </a:pPr>
            <a:r>
              <a:rPr lang="en-US" dirty="0"/>
              <a:t>Named entity recognition</a:t>
            </a:r>
          </a:p>
          <a:p>
            <a:pPr marL="514350" indent="-514350">
              <a:buAutoNum type="arabicPeriod"/>
            </a:pPr>
            <a:r>
              <a:rPr lang="en-US" dirty="0"/>
              <a:t>Information extraction</a:t>
            </a:r>
          </a:p>
          <a:p>
            <a:pPr marL="514350" indent="-514350">
              <a:buAutoNum type="arabicPeriod"/>
            </a:pPr>
            <a:r>
              <a:rPr lang="en-US" dirty="0"/>
              <a:t>Taxonomy Induction</a:t>
            </a:r>
          </a:p>
          <a:p>
            <a:pPr marL="514350" indent="-514350">
              <a:buAutoNum type="arabicPeriod"/>
            </a:pPr>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1412103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Hypernyms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Filtering</a:t>
                </a:r>
              </a:p>
              <a:p>
                <a:pPr lvl="1"/>
                <a:r>
                  <a:rPr lang="en-US" dirty="0"/>
                  <a:t>rank concepts </a:t>
                </a:r>
                <a14:m>
                  <m:oMath xmlns:m="http://schemas.openxmlformats.org/officeDocument/2006/math">
                    <m:r>
                      <a:rPr lang="fr-CH" i="1">
                        <a:latin typeface="Cambria Math" charset="0"/>
                      </a:rPr>
                      <m:t>h</m:t>
                    </m:r>
                  </m:oMath>
                </a14:m>
                <a:r>
                  <a:rPr lang="en-US" dirty="0"/>
                  <a:t> by </a:t>
                </a:r>
                <a14:m>
                  <m:oMath xmlns:m="http://schemas.openxmlformats.org/officeDocument/2006/math">
                    <m:nary>
                      <m:naryPr>
                        <m:chr m:val="∑"/>
                        <m:supHide m:val="on"/>
                        <m:ctrlPr>
                          <a:rPr lang="en-US" i="1" smtClean="0">
                            <a:latin typeface="Cambria Math" panose="02040503050406030204" pitchFamily="18" charset="0"/>
                          </a:rPr>
                        </m:ctrlPr>
                      </m:naryPr>
                      <m:sub>
                        <m:sSub>
                          <m:sSubPr>
                            <m:ctrlPr>
                              <a:rPr lang="en-US" i="1" smtClean="0">
                                <a:latin typeface="Cambria Math" panose="02040503050406030204" pitchFamily="18" charset="0"/>
                              </a:rPr>
                            </m:ctrlPr>
                          </m:sSubPr>
                          <m:e>
                            <m:r>
                              <a:rPr lang="fr-CH" b="0" i="1" smtClean="0">
                                <a:latin typeface="Cambria Math" charset="0"/>
                              </a:rPr>
                              <m:t>𝑡</m:t>
                            </m:r>
                          </m:e>
                          <m:sub>
                            <m:r>
                              <a:rPr lang="fr-CH" b="0" i="1" smtClean="0">
                                <a:latin typeface="Cambria Math" charset="0"/>
                              </a:rPr>
                              <m:t>1</m:t>
                            </m:r>
                          </m:sub>
                        </m:sSub>
                        <m:sSub>
                          <m:sSubPr>
                            <m:ctrlPr>
                              <a:rPr lang="en-US" i="1" smtClean="0">
                                <a:latin typeface="Cambria Math" panose="02040503050406030204" pitchFamily="18" charset="0"/>
                              </a:rPr>
                            </m:ctrlPr>
                          </m:sSubPr>
                          <m:e>
                            <m:r>
                              <a:rPr lang="fr-CH" b="0" i="1" smtClean="0">
                                <a:latin typeface="Cambria Math" charset="0"/>
                              </a:rPr>
                              <m:t>𝑡</m:t>
                            </m:r>
                          </m:e>
                          <m:sub>
                            <m:r>
                              <a:rPr lang="fr-CH" b="0" i="1" smtClean="0">
                                <a:latin typeface="Cambria Math" charset="0"/>
                              </a:rPr>
                              <m:t>2</m:t>
                            </m:r>
                          </m:sub>
                        </m:sSub>
                      </m:sub>
                      <m:sup/>
                      <m:e>
                        <m:r>
                          <a:rPr lang="fr-CH" b="0" i="1" smtClean="0">
                            <a:latin typeface="Cambria Math" charset="0"/>
                          </a:rPr>
                          <m:t>𝑤</m:t>
                        </m:r>
                        <m:r>
                          <a:rPr lang="fr-CH" b="0" i="1" smtClean="0">
                            <a:latin typeface="Cambria Math" charset="0"/>
                          </a:rPr>
                          <m:t>(</m:t>
                        </m:r>
                      </m:e>
                    </m:nary>
                    <m:sSub>
                      <m:sSubPr>
                        <m:ctrlPr>
                          <a:rPr lang="en-US" i="1">
                            <a:latin typeface="Cambria Math" panose="02040503050406030204" pitchFamily="18" charset="0"/>
                          </a:rPr>
                        </m:ctrlPr>
                      </m:sSubPr>
                      <m:e>
                        <m:r>
                          <a:rPr lang="fr-CH" i="1">
                            <a:latin typeface="Cambria Math" charset="0"/>
                          </a:rPr>
                          <m:t>𝑡</m:t>
                        </m:r>
                      </m:e>
                      <m:sub>
                        <m:r>
                          <a:rPr lang="fr-CH" i="1">
                            <a:latin typeface="Cambria Math" charset="0"/>
                          </a:rPr>
                          <m:t>1</m:t>
                        </m:r>
                      </m:sub>
                    </m:sSub>
                    <m:r>
                      <a:rPr lang="fr-CH" b="0" i="1" smtClean="0">
                        <a:latin typeface="Cambria Math" charset="0"/>
                      </a:rPr>
                      <m:t>,</m:t>
                    </m:r>
                    <m:sSub>
                      <m:sSubPr>
                        <m:ctrlPr>
                          <a:rPr lang="en-US" i="1">
                            <a:latin typeface="Cambria Math" panose="02040503050406030204" pitchFamily="18" charset="0"/>
                          </a:rPr>
                        </m:ctrlPr>
                      </m:sSubPr>
                      <m:e>
                        <m:r>
                          <a:rPr lang="fr-CH" i="1">
                            <a:latin typeface="Cambria Math" charset="0"/>
                          </a:rPr>
                          <m:t>𝑡</m:t>
                        </m:r>
                      </m:e>
                      <m:sub>
                        <m:r>
                          <a:rPr lang="fr-CH" i="1">
                            <a:latin typeface="Cambria Math" charset="0"/>
                          </a:rPr>
                          <m:t>2</m:t>
                        </m:r>
                      </m:sub>
                    </m:sSub>
                    <m:r>
                      <a:rPr lang="fr-CH" b="0" i="1" smtClean="0">
                        <a:latin typeface="Cambria Math" charset="0"/>
                      </a:rPr>
                      <m:t>,</m:t>
                    </m:r>
                    <m:r>
                      <a:rPr lang="fr-CH" b="0" i="1" smtClean="0">
                        <a:latin typeface="Cambria Math" charset="0"/>
                      </a:rPr>
                      <m:t>h</m:t>
                    </m:r>
                    <m:r>
                      <a:rPr lang="fr-CH" b="0" i="1" smtClean="0">
                        <a:latin typeface="Cambria Math" charset="0"/>
                      </a:rPr>
                      <m:t>)</m:t>
                    </m:r>
                  </m:oMath>
                </a14:m>
                <a:endParaRPr lang="en-US" dirty="0"/>
              </a:p>
              <a:p>
                <a:pPr lvl="1"/>
                <a:r>
                  <a:rPr lang="en-US" dirty="0"/>
                  <a:t>keep top concepts</a:t>
                </a:r>
              </a:p>
              <a:p>
                <a:r>
                  <a:rPr lang="en-US" dirty="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93" b="-6114"/>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Rectangle 4"/>
          <p:cNvSpPr/>
          <p:nvPr/>
        </p:nvSpPr>
        <p:spPr bwMode="auto">
          <a:xfrm>
            <a:off x="300481" y="1426627"/>
            <a:ext cx="11017224" cy="368589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l">
              <a:spcBef>
                <a:spcPct val="20000"/>
              </a:spcBef>
            </a:pPr>
            <a:r>
              <a:rPr lang="en-US" sz="3200" kern="0" dirty="0">
                <a:solidFill>
                  <a:srgbClr val="000000"/>
                </a:solidFill>
                <a:latin typeface="Calibri"/>
                <a:cs typeface="Calibri"/>
              </a:rPr>
              <a:t>C = {c}</a:t>
            </a:r>
          </a:p>
          <a:p>
            <a:pPr lvl="0" algn="l">
              <a:spcBef>
                <a:spcPct val="20000"/>
              </a:spcBef>
            </a:pPr>
            <a:r>
              <a:rPr lang="en-US" sz="3200" kern="0" dirty="0">
                <a:solidFill>
                  <a:srgbClr val="000000"/>
                </a:solidFill>
                <a:latin typeface="Calibri"/>
                <a:cs typeface="Calibri"/>
              </a:rPr>
              <a:t>for all t</a:t>
            </a:r>
            <a:r>
              <a:rPr lang="en-US" sz="3200" kern="0" baseline="-25000" dirty="0">
                <a:solidFill>
                  <a:srgbClr val="000000"/>
                </a:solidFill>
                <a:latin typeface="Calibri"/>
                <a:cs typeface="Calibri"/>
              </a:rPr>
              <a:t>1</a:t>
            </a:r>
            <a:r>
              <a:rPr lang="en-US" sz="3200" kern="0" dirty="0">
                <a:solidFill>
                  <a:srgbClr val="000000"/>
                </a:solidFill>
                <a:latin typeface="Calibri"/>
                <a:cs typeface="Calibri"/>
              </a:rPr>
              <a:t>, t</a:t>
            </a:r>
            <a:r>
              <a:rPr lang="en-US" sz="3200" kern="0" baseline="-25000" dirty="0">
                <a:solidFill>
                  <a:srgbClr val="000000"/>
                </a:solidFill>
                <a:latin typeface="Calibri"/>
                <a:cs typeface="Calibri"/>
              </a:rPr>
              <a:t>2</a:t>
            </a:r>
            <a:r>
              <a:rPr lang="en-US" sz="3200" kern="0" dirty="0">
                <a:solidFill>
                  <a:srgbClr val="000000"/>
                </a:solidFill>
                <a:latin typeface="Calibri"/>
                <a:cs typeface="Calibri"/>
              </a:rPr>
              <a:t> in T with w(</a:t>
            </a:r>
            <a:r>
              <a:rPr lang="en-US" sz="3200" kern="0" dirty="0" err="1">
                <a:solidFill>
                  <a:srgbClr val="000000"/>
                </a:solidFill>
                <a:latin typeface="Calibri"/>
                <a:cs typeface="Calibri"/>
              </a:rPr>
              <a:t>t</a:t>
            </a:r>
            <a:r>
              <a:rPr lang="en-US" sz="3200" kern="0" baseline="-25000" dirty="0" err="1">
                <a:solidFill>
                  <a:srgbClr val="000000"/>
                </a:solidFill>
                <a:latin typeface="Calibri"/>
                <a:cs typeface="Calibri"/>
              </a:rPr>
              <a:t>i</a:t>
            </a:r>
            <a:r>
              <a:rPr lang="en-US" sz="3200" kern="0" dirty="0">
                <a:solidFill>
                  <a:srgbClr val="000000"/>
                </a:solidFill>
                <a:latin typeface="Calibri"/>
                <a:cs typeface="Calibri"/>
              </a:rPr>
              <a:t>) &gt; 0: </a:t>
            </a:r>
            <a:br>
              <a:rPr lang="en-US" sz="3200" kern="0" dirty="0">
                <a:solidFill>
                  <a:srgbClr val="000000"/>
                </a:solidFill>
                <a:latin typeface="Calibri"/>
                <a:cs typeface="Calibri"/>
              </a:rPr>
            </a:br>
            <a:r>
              <a:rPr lang="en-US" sz="3200" kern="0" dirty="0">
                <a:solidFill>
                  <a:srgbClr val="000000"/>
                </a:solidFill>
                <a:latin typeface="Calibri"/>
                <a:cs typeface="Calibri"/>
              </a:rPr>
              <a:t>	submit P</a:t>
            </a:r>
            <a:r>
              <a:rPr lang="en-US" sz="3200" kern="0" baseline="-25000" dirty="0">
                <a:solidFill>
                  <a:srgbClr val="000000"/>
                </a:solidFill>
                <a:latin typeface="Calibri"/>
                <a:cs typeface="Calibri"/>
              </a:rPr>
              <a:t>c</a:t>
            </a:r>
            <a:r>
              <a:rPr lang="en-US" sz="3200" kern="0" dirty="0">
                <a:solidFill>
                  <a:srgbClr val="000000"/>
                </a:solidFill>
                <a:latin typeface="Calibri"/>
                <a:cs typeface="Calibri"/>
              </a:rPr>
              <a:t>(t</a:t>
            </a:r>
            <a:r>
              <a:rPr lang="en-US" sz="3200" kern="0" baseline="-25000" dirty="0">
                <a:solidFill>
                  <a:srgbClr val="000000"/>
                </a:solidFill>
                <a:latin typeface="Calibri"/>
                <a:cs typeface="Calibri"/>
              </a:rPr>
              <a:t>1</a:t>
            </a:r>
            <a:r>
              <a:rPr lang="en-US" sz="3200" kern="0" dirty="0">
                <a:solidFill>
                  <a:srgbClr val="000000"/>
                </a:solidFill>
                <a:latin typeface="Calibri"/>
                <a:cs typeface="Calibri"/>
              </a:rPr>
              <a:t>, t</a:t>
            </a:r>
            <a:r>
              <a:rPr lang="en-US" sz="3200" kern="0" baseline="-25000" dirty="0">
                <a:solidFill>
                  <a:srgbClr val="000000"/>
                </a:solidFill>
                <a:latin typeface="Calibri"/>
                <a:cs typeface="Calibri"/>
              </a:rPr>
              <a:t>2</a:t>
            </a:r>
            <a:r>
              <a:rPr lang="en-US" sz="3200" kern="0" dirty="0">
                <a:solidFill>
                  <a:srgbClr val="000000"/>
                </a:solidFill>
                <a:latin typeface="Calibri"/>
                <a:cs typeface="Calibri"/>
              </a:rPr>
              <a:t>, X) to search engine</a:t>
            </a:r>
          </a:p>
          <a:p>
            <a:pPr lvl="0" algn="l">
              <a:spcBef>
                <a:spcPct val="20000"/>
              </a:spcBef>
            </a:pPr>
            <a:r>
              <a:rPr lang="en-US" sz="3200" kern="0" dirty="0">
                <a:solidFill>
                  <a:srgbClr val="000000"/>
                </a:solidFill>
                <a:latin typeface="Calibri"/>
                <a:cs typeface="Calibri"/>
              </a:rPr>
              <a:t>	add new term h found in position X to C</a:t>
            </a:r>
          </a:p>
          <a:p>
            <a:pPr lvl="0" algn="l">
              <a:spcBef>
                <a:spcPct val="20000"/>
              </a:spcBef>
            </a:pPr>
            <a:r>
              <a:rPr lang="en-US" sz="3200" kern="0" dirty="0">
                <a:solidFill>
                  <a:srgbClr val="000000"/>
                </a:solidFill>
                <a:latin typeface="Calibri"/>
                <a:cs typeface="Calibri"/>
              </a:rPr>
              <a:t> 	add </a:t>
            </a:r>
            <a:r>
              <a:rPr lang="en-US" sz="3200" i="1" kern="0" dirty="0">
                <a:solidFill>
                  <a:srgbClr val="000000"/>
                </a:solidFill>
                <a:latin typeface="Calibri"/>
                <a:cs typeface="Calibri"/>
              </a:rPr>
              <a:t>t</a:t>
            </a:r>
            <a:r>
              <a:rPr lang="en-US" sz="3200" i="1" kern="0" baseline="-25000" dirty="0">
                <a:solidFill>
                  <a:srgbClr val="000000"/>
                </a:solidFill>
                <a:latin typeface="Calibri"/>
                <a:cs typeface="Calibri"/>
              </a:rPr>
              <a:t>1</a:t>
            </a:r>
            <a:r>
              <a:rPr lang="en-US" sz="3200" i="1" kern="0" dirty="0">
                <a:solidFill>
                  <a:srgbClr val="000000"/>
                </a:solidFill>
                <a:latin typeface="Calibri"/>
                <a:cs typeface="Calibri"/>
              </a:rPr>
              <a:t> ISA h </a:t>
            </a:r>
            <a:r>
              <a:rPr lang="en-US" sz="3200" kern="0" dirty="0">
                <a:solidFill>
                  <a:srgbClr val="000000"/>
                </a:solidFill>
                <a:latin typeface="Calibri"/>
                <a:cs typeface="Calibri"/>
              </a:rPr>
              <a:t>and </a:t>
            </a:r>
            <a:r>
              <a:rPr lang="en-US" sz="3200" i="1" kern="0" dirty="0">
                <a:solidFill>
                  <a:srgbClr val="000000"/>
                </a:solidFill>
                <a:latin typeface="Calibri"/>
                <a:cs typeface="Calibri"/>
              </a:rPr>
              <a:t>t</a:t>
            </a:r>
            <a:r>
              <a:rPr lang="en-US" sz="3200" i="1" kern="0" baseline="-25000" dirty="0">
                <a:solidFill>
                  <a:srgbClr val="000000"/>
                </a:solidFill>
                <a:latin typeface="Calibri"/>
                <a:cs typeface="Calibri"/>
              </a:rPr>
              <a:t>2</a:t>
            </a:r>
            <a:r>
              <a:rPr lang="en-US" sz="3200" i="1" kern="0" dirty="0">
                <a:solidFill>
                  <a:srgbClr val="000000"/>
                </a:solidFill>
                <a:latin typeface="Calibri"/>
                <a:cs typeface="Calibri"/>
              </a:rPr>
              <a:t> ISA h </a:t>
            </a:r>
            <a:r>
              <a:rPr lang="en-US" sz="3200" kern="0" dirty="0">
                <a:solidFill>
                  <a:srgbClr val="000000"/>
                </a:solidFill>
                <a:latin typeface="Calibri"/>
                <a:cs typeface="Calibri"/>
              </a:rPr>
              <a:t>to the hypernym relations H</a:t>
            </a:r>
          </a:p>
          <a:p>
            <a:pPr lvl="0" algn="l">
              <a:spcBef>
                <a:spcPct val="20000"/>
              </a:spcBef>
            </a:pPr>
            <a:r>
              <a:rPr lang="en-US" sz="3200" kern="0" dirty="0">
                <a:solidFill>
                  <a:srgbClr val="000000"/>
                </a:solidFill>
                <a:latin typeface="Calibri"/>
                <a:cs typeface="Calibri"/>
              </a:rPr>
              <a:t>	w(t</a:t>
            </a:r>
            <a:r>
              <a:rPr lang="en-US" sz="3200" kern="0" baseline="-25000" dirty="0">
                <a:solidFill>
                  <a:srgbClr val="000000"/>
                </a:solidFill>
                <a:latin typeface="Calibri"/>
                <a:cs typeface="Calibri"/>
              </a:rPr>
              <a:t>1</a:t>
            </a:r>
            <a:r>
              <a:rPr lang="en-US" sz="3200" kern="0" dirty="0">
                <a:solidFill>
                  <a:srgbClr val="000000"/>
                </a:solidFill>
                <a:latin typeface="Calibri"/>
                <a:cs typeface="Calibri"/>
              </a:rPr>
              <a:t>,t</a:t>
            </a:r>
            <a:r>
              <a:rPr lang="en-US" sz="3200" kern="0" baseline="-25000" dirty="0">
                <a:solidFill>
                  <a:srgbClr val="000000"/>
                </a:solidFill>
                <a:latin typeface="Calibri"/>
                <a:cs typeface="Calibri"/>
              </a:rPr>
              <a:t>2</a:t>
            </a:r>
            <a:r>
              <a:rPr lang="en-US" sz="3200" kern="0" dirty="0">
                <a:solidFill>
                  <a:srgbClr val="000000"/>
                </a:solidFill>
                <a:latin typeface="Calibri"/>
                <a:cs typeface="Calibri"/>
              </a:rPr>
              <a:t>,h)++</a:t>
            </a:r>
            <a:endParaRPr lang="en-US" sz="3500" kern="0" dirty="0">
              <a:solidFill>
                <a:srgbClr val="000000"/>
              </a:solidFill>
              <a:latin typeface="Calibri"/>
              <a:cs typeface="Calibri"/>
            </a:endParaRPr>
          </a:p>
        </p:txBody>
      </p:sp>
    </p:spTree>
    <p:extLst>
      <p:ext uri="{BB962C8B-B14F-4D97-AF65-F5344CB8AC3E}">
        <p14:creationId xmlns:p14="http://schemas.microsoft.com/office/powerpoint/2010/main" val="15043800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3224" y="1408289"/>
            <a:ext cx="6636560" cy="2552523"/>
          </a:xfrm>
        </p:spPr>
      </p:pic>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87" y="3960812"/>
            <a:ext cx="6661797" cy="125362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224" y="5175093"/>
            <a:ext cx="6636560" cy="2345328"/>
          </a:xfrm>
          <a:prstGeom prst="rect">
            <a:avLst/>
          </a:prstGeom>
        </p:spPr>
      </p:pic>
      <p:sp>
        <p:nvSpPr>
          <p:cNvPr id="8" name="TextBox 7"/>
          <p:cNvSpPr txBox="1"/>
          <p:nvPr/>
        </p:nvSpPr>
        <p:spPr>
          <a:xfrm>
            <a:off x="7126362" y="2664668"/>
            <a:ext cx="4336123" cy="1200329"/>
          </a:xfrm>
          <a:prstGeom prst="rect">
            <a:avLst/>
          </a:prstGeom>
          <a:noFill/>
        </p:spPr>
        <p:txBody>
          <a:bodyPr wrap="none" rtlCol="0">
            <a:spAutoFit/>
          </a:bodyPr>
          <a:lstStyle/>
          <a:p>
            <a:pPr algn="l"/>
            <a:r>
              <a:rPr lang="en-US" sz="2400" dirty="0">
                <a:latin typeface="Calibri" charset="0"/>
                <a:ea typeface="Calibri" charset="0"/>
                <a:cs typeface="Calibri" charset="0"/>
              </a:rPr>
              <a:t>New Classes: predators, big cats,</a:t>
            </a:r>
          </a:p>
          <a:p>
            <a:pPr algn="l"/>
            <a:endParaRPr lang="en-US" sz="2400" dirty="0">
              <a:latin typeface="Calibri" charset="0"/>
              <a:ea typeface="Calibri" charset="0"/>
              <a:cs typeface="Calibri" charset="0"/>
            </a:endParaRPr>
          </a:p>
          <a:p>
            <a:pPr algn="l"/>
            <a:r>
              <a:rPr lang="en-US" sz="2400" dirty="0">
                <a:latin typeface="Calibri" charset="0"/>
                <a:ea typeface="Calibri" charset="0"/>
                <a:cs typeface="Calibri" charset="0"/>
              </a:rPr>
              <a:t>But also: words, …</a:t>
            </a:r>
          </a:p>
        </p:txBody>
      </p:sp>
    </p:spTree>
    <p:extLst>
      <p:ext uri="{BB962C8B-B14F-4D97-AF65-F5344CB8AC3E}">
        <p14:creationId xmlns:p14="http://schemas.microsoft.com/office/powerpoint/2010/main" val="6606908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Result</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55" y="1800572"/>
            <a:ext cx="7920880" cy="5084525"/>
          </a:xfrm>
          <a:prstGeom prst="rect">
            <a:avLst/>
          </a:prstGeom>
        </p:spPr>
      </p:pic>
      <p:sp>
        <p:nvSpPr>
          <p:cNvPr id="6" name="TextBox 5"/>
          <p:cNvSpPr txBox="1"/>
          <p:nvPr/>
        </p:nvSpPr>
        <p:spPr>
          <a:xfrm>
            <a:off x="8675935" y="5034016"/>
            <a:ext cx="2731582" cy="461665"/>
          </a:xfrm>
          <a:prstGeom prst="rect">
            <a:avLst/>
          </a:prstGeom>
          <a:noFill/>
        </p:spPr>
        <p:txBody>
          <a:bodyPr wrap="none" rtlCol="0">
            <a:spAutoFit/>
          </a:bodyPr>
          <a:lstStyle/>
          <a:p>
            <a:r>
              <a:rPr lang="en-US" sz="2400" dirty="0">
                <a:latin typeface="Calibri" charset="0"/>
                <a:ea typeface="Calibri" charset="0"/>
                <a:cs typeface="Calibri" charset="0"/>
              </a:rPr>
              <a:t>Discovery of terms T</a:t>
            </a:r>
          </a:p>
        </p:txBody>
      </p:sp>
      <p:sp>
        <p:nvSpPr>
          <p:cNvPr id="7" name="TextBox 6"/>
          <p:cNvSpPr txBox="1"/>
          <p:nvPr/>
        </p:nvSpPr>
        <p:spPr>
          <a:xfrm>
            <a:off x="8458492" y="3377832"/>
            <a:ext cx="3136564" cy="461665"/>
          </a:xfrm>
          <a:prstGeom prst="rect">
            <a:avLst/>
          </a:prstGeom>
          <a:noFill/>
        </p:spPr>
        <p:txBody>
          <a:bodyPr wrap="none" rtlCol="0">
            <a:spAutoFit/>
          </a:bodyPr>
          <a:lstStyle/>
          <a:p>
            <a:r>
              <a:rPr lang="en-US" sz="2400" dirty="0">
                <a:latin typeface="Calibri" charset="0"/>
                <a:ea typeface="Calibri" charset="0"/>
                <a:cs typeface="Calibri" charset="0"/>
              </a:rPr>
              <a:t>Discovery of concepts C</a:t>
            </a:r>
          </a:p>
        </p:txBody>
      </p:sp>
    </p:spTree>
    <p:extLst>
      <p:ext uri="{BB962C8B-B14F-4D97-AF65-F5344CB8AC3E}">
        <p14:creationId xmlns:p14="http://schemas.microsoft.com/office/powerpoint/2010/main" val="21233931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Inducing Hypernym Graph</a:t>
            </a:r>
          </a:p>
        </p:txBody>
      </p:sp>
      <p:sp>
        <p:nvSpPr>
          <p:cNvPr id="3" name="Content Placeholder 2"/>
          <p:cNvSpPr>
            <a:spLocks noGrp="1"/>
          </p:cNvSpPr>
          <p:nvPr>
            <p:ph idx="1"/>
          </p:nvPr>
        </p:nvSpPr>
        <p:spPr/>
        <p:txBody>
          <a:bodyPr/>
          <a:lstStyle/>
          <a:p>
            <a:r>
              <a:rPr lang="en-US" dirty="0"/>
              <a:t>Many possible relationships among concepts have likely not been discovered</a:t>
            </a:r>
          </a:p>
          <a:p>
            <a:endParaRPr lang="en-US" sz="3200" dirty="0"/>
          </a:p>
          <a:p>
            <a:endParaRPr lang="en-US" sz="3200" dirty="0"/>
          </a:p>
          <a:p>
            <a:endParaRPr lang="en-US" sz="3200" dirty="0"/>
          </a:p>
          <a:p>
            <a:endParaRPr lang="en-US" sz="3200" dirty="0"/>
          </a:p>
          <a:p>
            <a:endParaRPr lang="en-US" sz="3200" dirty="0"/>
          </a:p>
          <a:p>
            <a:endParaRPr lang="en-US" dirty="0"/>
          </a:p>
          <a:p>
            <a:endParaRPr lang="en-US" dirty="0"/>
          </a:p>
          <a:p>
            <a:r>
              <a:rPr lang="en-US" dirty="0"/>
              <a:t>Result: A directed hypernym graph H</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
        <p:nvSpPr>
          <p:cNvPr id="5" name="Rectangle 4"/>
          <p:cNvSpPr/>
          <p:nvPr/>
        </p:nvSpPr>
        <p:spPr bwMode="auto">
          <a:xfrm>
            <a:off x="323007" y="2880692"/>
            <a:ext cx="11017224" cy="396044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l">
              <a:spcBef>
                <a:spcPct val="20000"/>
              </a:spcBef>
            </a:pPr>
            <a:r>
              <a:rPr lang="en-US" sz="3200" kern="0" dirty="0">
                <a:solidFill>
                  <a:srgbClr val="000000"/>
                </a:solidFill>
                <a:latin typeface="Calibri"/>
                <a:cs typeface="Calibri"/>
              </a:rPr>
              <a:t>For each pair t</a:t>
            </a:r>
            <a:r>
              <a:rPr lang="en-US" sz="3200" kern="0" baseline="-25000" dirty="0">
                <a:solidFill>
                  <a:srgbClr val="000000"/>
                </a:solidFill>
                <a:latin typeface="Calibri"/>
                <a:cs typeface="Calibri"/>
              </a:rPr>
              <a:t>1</a:t>
            </a:r>
            <a:r>
              <a:rPr lang="en-US" sz="3200" kern="0" dirty="0">
                <a:solidFill>
                  <a:srgbClr val="000000"/>
                </a:solidFill>
                <a:latin typeface="Calibri"/>
                <a:cs typeface="Calibri"/>
              </a:rPr>
              <a:t>, t</a:t>
            </a:r>
            <a:r>
              <a:rPr lang="en-US" sz="3200" kern="0" baseline="-25000" dirty="0">
                <a:solidFill>
                  <a:srgbClr val="000000"/>
                </a:solidFill>
                <a:latin typeface="Calibri"/>
                <a:cs typeface="Calibri"/>
              </a:rPr>
              <a:t>2</a:t>
            </a:r>
            <a:r>
              <a:rPr lang="en-US" sz="3200" kern="0" dirty="0">
                <a:solidFill>
                  <a:srgbClr val="000000"/>
                </a:solidFill>
                <a:latin typeface="Calibri"/>
                <a:cs typeface="Calibri"/>
              </a:rPr>
              <a:t> in C</a:t>
            </a:r>
          </a:p>
          <a:p>
            <a:pPr lvl="0" algn="l">
              <a:spcBef>
                <a:spcPct val="20000"/>
              </a:spcBef>
            </a:pPr>
            <a:r>
              <a:rPr lang="en-US" sz="3200" kern="0" dirty="0">
                <a:solidFill>
                  <a:srgbClr val="000000"/>
                </a:solidFill>
                <a:latin typeface="Calibri"/>
                <a:cs typeface="Calibri"/>
              </a:rPr>
              <a:t>	Construct query q</a:t>
            </a:r>
            <a:r>
              <a:rPr lang="en-US" sz="3200" kern="0" baseline="-25000" dirty="0">
                <a:solidFill>
                  <a:srgbClr val="000000"/>
                </a:solidFill>
                <a:latin typeface="Calibri"/>
                <a:cs typeface="Calibri"/>
              </a:rPr>
              <a:t>1</a:t>
            </a:r>
            <a:r>
              <a:rPr lang="en-US" sz="3200" kern="0" dirty="0">
                <a:solidFill>
                  <a:srgbClr val="000000"/>
                </a:solidFill>
                <a:latin typeface="Calibri"/>
                <a:cs typeface="Calibri"/>
              </a:rPr>
              <a:t> = h(t</a:t>
            </a:r>
            <a:r>
              <a:rPr lang="en-US" sz="3200" kern="0" baseline="-25000" dirty="0">
                <a:solidFill>
                  <a:srgbClr val="000000"/>
                </a:solidFill>
                <a:latin typeface="Calibri"/>
                <a:cs typeface="Calibri"/>
              </a:rPr>
              <a:t>1</a:t>
            </a:r>
            <a:r>
              <a:rPr lang="en-US" sz="3200" kern="0" dirty="0">
                <a:solidFill>
                  <a:srgbClr val="000000"/>
                </a:solidFill>
                <a:latin typeface="Calibri"/>
                <a:cs typeface="Calibri"/>
              </a:rPr>
              <a:t>, t</a:t>
            </a:r>
            <a:r>
              <a:rPr lang="en-US" sz="3200" kern="0" baseline="-25000" dirty="0">
                <a:solidFill>
                  <a:srgbClr val="000000"/>
                </a:solidFill>
                <a:latin typeface="Calibri"/>
                <a:cs typeface="Calibri"/>
              </a:rPr>
              <a:t>2</a:t>
            </a:r>
            <a:r>
              <a:rPr lang="en-US" sz="3200" kern="0" dirty="0">
                <a:solidFill>
                  <a:srgbClr val="000000"/>
                </a:solidFill>
                <a:latin typeface="Calibri"/>
                <a:cs typeface="Calibri"/>
              </a:rPr>
              <a:t>) and q</a:t>
            </a:r>
            <a:r>
              <a:rPr lang="en-US" sz="3200" kern="0" baseline="-25000" dirty="0">
                <a:solidFill>
                  <a:srgbClr val="000000"/>
                </a:solidFill>
                <a:latin typeface="Calibri"/>
                <a:cs typeface="Calibri"/>
              </a:rPr>
              <a:t>2</a:t>
            </a:r>
            <a:r>
              <a:rPr lang="en-US" sz="3200" kern="0" dirty="0">
                <a:solidFill>
                  <a:srgbClr val="000000"/>
                </a:solidFill>
                <a:latin typeface="Calibri"/>
                <a:cs typeface="Calibri"/>
              </a:rPr>
              <a:t> = h(t</a:t>
            </a:r>
            <a:r>
              <a:rPr lang="en-US" sz="3200" kern="0" baseline="-25000" dirty="0">
                <a:solidFill>
                  <a:srgbClr val="000000"/>
                </a:solidFill>
                <a:latin typeface="Calibri"/>
                <a:cs typeface="Calibri"/>
              </a:rPr>
              <a:t>2</a:t>
            </a:r>
            <a:r>
              <a:rPr lang="en-US" sz="3200" kern="0" dirty="0">
                <a:solidFill>
                  <a:srgbClr val="000000"/>
                </a:solidFill>
                <a:latin typeface="Calibri"/>
                <a:cs typeface="Calibri"/>
              </a:rPr>
              <a:t>, t</a:t>
            </a:r>
            <a:r>
              <a:rPr lang="en-US" sz="3200" kern="0" baseline="-25000" dirty="0">
                <a:solidFill>
                  <a:srgbClr val="000000"/>
                </a:solidFill>
                <a:latin typeface="Calibri"/>
                <a:cs typeface="Calibri"/>
              </a:rPr>
              <a:t>1</a:t>
            </a:r>
            <a:r>
              <a:rPr lang="en-US" sz="3200" kern="0" dirty="0">
                <a:solidFill>
                  <a:srgbClr val="000000"/>
                </a:solidFill>
                <a:latin typeface="Calibri"/>
                <a:cs typeface="Calibri"/>
              </a:rPr>
              <a:t>)</a:t>
            </a:r>
            <a:br>
              <a:rPr lang="en-US" sz="3200" kern="0" dirty="0">
                <a:solidFill>
                  <a:srgbClr val="000000"/>
                </a:solidFill>
                <a:latin typeface="Calibri"/>
                <a:cs typeface="Calibri"/>
              </a:rPr>
            </a:br>
            <a:r>
              <a:rPr lang="en-US" sz="3200" kern="0" dirty="0">
                <a:solidFill>
                  <a:srgbClr val="000000"/>
                </a:solidFill>
                <a:latin typeface="Calibri"/>
                <a:cs typeface="Calibri"/>
              </a:rPr>
              <a:t>	with Hearst pattern h(X, Y), e.g., h(X, Y) = “X such as Y”</a:t>
            </a:r>
          </a:p>
          <a:p>
            <a:pPr lvl="0" algn="l">
              <a:spcBef>
                <a:spcPct val="20000"/>
              </a:spcBef>
            </a:pPr>
            <a:r>
              <a:rPr lang="en-US" sz="3200" kern="0" dirty="0">
                <a:solidFill>
                  <a:srgbClr val="000000"/>
                </a:solidFill>
                <a:latin typeface="Calibri"/>
                <a:cs typeface="Calibri"/>
              </a:rPr>
              <a:t>	Submit query to search engine and count number of results</a:t>
            </a:r>
          </a:p>
          <a:p>
            <a:pPr lvl="0" algn="l">
              <a:spcBef>
                <a:spcPct val="20000"/>
              </a:spcBef>
            </a:pPr>
            <a:r>
              <a:rPr lang="en-US" sz="3200" kern="0" dirty="0">
                <a:solidFill>
                  <a:srgbClr val="000000"/>
                </a:solidFill>
                <a:latin typeface="Calibri"/>
                <a:cs typeface="Calibri"/>
              </a:rPr>
              <a:t>If #results(q</a:t>
            </a:r>
            <a:r>
              <a:rPr lang="en-US" sz="3200" kern="0" baseline="-25000" dirty="0">
                <a:solidFill>
                  <a:srgbClr val="000000"/>
                </a:solidFill>
                <a:latin typeface="Calibri"/>
                <a:cs typeface="Calibri"/>
              </a:rPr>
              <a:t>1</a:t>
            </a:r>
            <a:r>
              <a:rPr lang="en-US" sz="3200" kern="0" dirty="0">
                <a:solidFill>
                  <a:srgbClr val="000000"/>
                </a:solidFill>
                <a:latin typeface="Calibri"/>
                <a:cs typeface="Calibri"/>
              </a:rPr>
              <a:t>) &gt; #results(q</a:t>
            </a:r>
            <a:r>
              <a:rPr lang="en-US" sz="3200" kern="0" baseline="-25000" dirty="0">
                <a:solidFill>
                  <a:srgbClr val="000000"/>
                </a:solidFill>
                <a:latin typeface="Calibri"/>
                <a:cs typeface="Calibri"/>
              </a:rPr>
              <a:t>2</a:t>
            </a:r>
            <a:r>
              <a:rPr lang="en-US" sz="3200" kern="0" dirty="0">
                <a:solidFill>
                  <a:srgbClr val="000000"/>
                </a:solidFill>
                <a:latin typeface="Calibri"/>
                <a:cs typeface="Calibri"/>
              </a:rPr>
              <a:t>) </a:t>
            </a:r>
            <a:br>
              <a:rPr lang="en-US" sz="3200" kern="0" dirty="0">
                <a:solidFill>
                  <a:srgbClr val="000000"/>
                </a:solidFill>
                <a:latin typeface="Calibri"/>
                <a:cs typeface="Calibri"/>
              </a:rPr>
            </a:br>
            <a:r>
              <a:rPr lang="en-US" sz="3200" kern="0" dirty="0">
                <a:solidFill>
                  <a:srgbClr val="000000"/>
                </a:solidFill>
                <a:latin typeface="Calibri"/>
                <a:cs typeface="Calibri"/>
              </a:rPr>
              <a:t>	then add </a:t>
            </a:r>
            <a:r>
              <a:rPr lang="en-US" sz="3200" i="1" kern="0" dirty="0">
                <a:solidFill>
                  <a:srgbClr val="000000"/>
                </a:solidFill>
                <a:latin typeface="Calibri"/>
                <a:cs typeface="Calibri"/>
              </a:rPr>
              <a:t>t</a:t>
            </a:r>
            <a:r>
              <a:rPr lang="en-US" sz="3200" i="1" kern="0" baseline="-25000" dirty="0">
                <a:solidFill>
                  <a:srgbClr val="000000"/>
                </a:solidFill>
                <a:latin typeface="Calibri"/>
                <a:cs typeface="Calibri"/>
              </a:rPr>
              <a:t>1</a:t>
            </a:r>
            <a:r>
              <a:rPr lang="en-US" sz="3200" i="1" kern="0" dirty="0">
                <a:solidFill>
                  <a:srgbClr val="000000"/>
                </a:solidFill>
                <a:latin typeface="Calibri"/>
                <a:cs typeface="Calibri"/>
              </a:rPr>
              <a:t> ISA t</a:t>
            </a:r>
            <a:r>
              <a:rPr lang="en-US" sz="3200" i="1" kern="0" baseline="-25000" dirty="0">
                <a:solidFill>
                  <a:srgbClr val="000000"/>
                </a:solidFill>
                <a:latin typeface="Calibri"/>
                <a:cs typeface="Calibri"/>
              </a:rPr>
              <a:t>2</a:t>
            </a:r>
            <a:r>
              <a:rPr lang="en-US" sz="3200" i="1" kern="0" dirty="0">
                <a:solidFill>
                  <a:srgbClr val="000000"/>
                </a:solidFill>
                <a:latin typeface="Calibri"/>
                <a:cs typeface="Calibri"/>
              </a:rPr>
              <a:t> </a:t>
            </a:r>
            <a:r>
              <a:rPr lang="en-US" sz="3200" kern="0" dirty="0">
                <a:solidFill>
                  <a:srgbClr val="000000"/>
                </a:solidFill>
                <a:latin typeface="Calibri"/>
                <a:cs typeface="Calibri"/>
              </a:rPr>
              <a:t>to H</a:t>
            </a:r>
            <a:br>
              <a:rPr lang="en-US" sz="3200" kern="0" dirty="0">
                <a:solidFill>
                  <a:srgbClr val="000000"/>
                </a:solidFill>
                <a:latin typeface="Calibri"/>
                <a:cs typeface="Calibri"/>
              </a:rPr>
            </a:br>
            <a:r>
              <a:rPr lang="en-US" sz="3200" kern="0" dirty="0">
                <a:solidFill>
                  <a:srgbClr val="000000"/>
                </a:solidFill>
                <a:latin typeface="Calibri"/>
                <a:cs typeface="Calibri"/>
              </a:rPr>
              <a:t>	else add </a:t>
            </a:r>
            <a:r>
              <a:rPr lang="en-US" sz="3200" i="1" kern="0" dirty="0">
                <a:solidFill>
                  <a:srgbClr val="000000"/>
                </a:solidFill>
                <a:latin typeface="Calibri"/>
                <a:cs typeface="Calibri"/>
              </a:rPr>
              <a:t>t</a:t>
            </a:r>
            <a:r>
              <a:rPr lang="en-US" sz="3200" i="1" kern="0" baseline="-25000" dirty="0">
                <a:solidFill>
                  <a:srgbClr val="000000"/>
                </a:solidFill>
                <a:latin typeface="Calibri"/>
                <a:cs typeface="Calibri"/>
              </a:rPr>
              <a:t>2</a:t>
            </a:r>
            <a:r>
              <a:rPr lang="en-US" sz="3200" i="1" kern="0" dirty="0">
                <a:solidFill>
                  <a:srgbClr val="000000"/>
                </a:solidFill>
                <a:latin typeface="Calibri"/>
                <a:cs typeface="Calibri"/>
              </a:rPr>
              <a:t> ISA t</a:t>
            </a:r>
            <a:r>
              <a:rPr lang="en-US" sz="3200" i="1" kern="0" baseline="-25000" dirty="0">
                <a:solidFill>
                  <a:srgbClr val="000000"/>
                </a:solidFill>
                <a:latin typeface="Calibri"/>
                <a:cs typeface="Calibri"/>
              </a:rPr>
              <a:t>1</a:t>
            </a:r>
            <a:r>
              <a:rPr lang="en-US" sz="3200" i="1" kern="0" dirty="0">
                <a:solidFill>
                  <a:srgbClr val="000000"/>
                </a:solidFill>
                <a:latin typeface="Calibri"/>
                <a:cs typeface="Calibri"/>
              </a:rPr>
              <a:t> </a:t>
            </a:r>
            <a:r>
              <a:rPr lang="en-US" sz="3200" kern="0" dirty="0">
                <a:solidFill>
                  <a:srgbClr val="000000"/>
                </a:solidFill>
                <a:latin typeface="Calibri"/>
                <a:cs typeface="Calibri"/>
              </a:rPr>
              <a:t>to H</a:t>
            </a:r>
          </a:p>
        </p:txBody>
      </p:sp>
    </p:spTree>
    <p:extLst>
      <p:ext uri="{BB962C8B-B14F-4D97-AF65-F5344CB8AC3E}">
        <p14:creationId xmlns:p14="http://schemas.microsoft.com/office/powerpoint/2010/main" val="30614128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9031" y="1989834"/>
            <a:ext cx="8521700" cy="1995262"/>
          </a:xfrm>
        </p:spPr>
      </p:pic>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031" y="4464868"/>
            <a:ext cx="8521700" cy="2057400"/>
          </a:xfrm>
          <a:prstGeom prst="rect">
            <a:avLst/>
          </a:prstGeom>
        </p:spPr>
      </p:pic>
      <p:sp>
        <p:nvSpPr>
          <p:cNvPr id="3" name="Oval 2"/>
          <p:cNvSpPr/>
          <p:nvPr/>
        </p:nvSpPr>
        <p:spPr bwMode="auto">
          <a:xfrm>
            <a:off x="323007" y="3600772"/>
            <a:ext cx="2664296" cy="38432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7" name="Oval 6"/>
          <p:cNvSpPr/>
          <p:nvPr/>
        </p:nvSpPr>
        <p:spPr bwMode="auto">
          <a:xfrm>
            <a:off x="683047" y="5985417"/>
            <a:ext cx="2880320" cy="38432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6458191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4481" y="2155031"/>
            <a:ext cx="8128000" cy="4597400"/>
          </a:xfrm>
        </p:spPr>
      </p:pic>
      <p:sp>
        <p:nvSpPr>
          <p:cNvPr id="8" name="TextBox 7"/>
          <p:cNvSpPr txBox="1"/>
          <p:nvPr/>
        </p:nvSpPr>
        <p:spPr>
          <a:xfrm>
            <a:off x="1236898" y="1656556"/>
            <a:ext cx="1571777" cy="523220"/>
          </a:xfrm>
          <a:prstGeom prst="rect">
            <a:avLst/>
          </a:prstGeom>
          <a:noFill/>
        </p:spPr>
        <p:txBody>
          <a:bodyPr wrap="none" rtlCol="0">
            <a:spAutoFit/>
          </a:bodyPr>
          <a:lstStyle/>
          <a:p>
            <a:r>
              <a:rPr lang="en-US" sz="2800">
                <a:latin typeface="Calibri" charset="0"/>
                <a:ea typeface="Calibri" charset="0"/>
                <a:cs typeface="Calibri" charset="0"/>
              </a:rPr>
              <a:t>Shortcuts</a:t>
            </a:r>
          </a:p>
        </p:txBody>
      </p:sp>
      <p:cxnSp>
        <p:nvCxnSpPr>
          <p:cNvPr id="10" name="Straight Arrow Connector 9"/>
          <p:cNvCxnSpPr>
            <a:stCxn id="8" idx="2"/>
          </p:cNvCxnSpPr>
          <p:nvPr/>
        </p:nvCxnSpPr>
        <p:spPr bwMode="auto">
          <a:xfrm>
            <a:off x="2022787" y="2179776"/>
            <a:ext cx="1036524" cy="14209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0"/>
          <p:cNvCxnSpPr/>
          <p:nvPr/>
        </p:nvCxnSpPr>
        <p:spPr bwMode="auto">
          <a:xfrm>
            <a:off x="2022786" y="2204521"/>
            <a:ext cx="2980741" cy="77675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2022785" y="2204521"/>
            <a:ext cx="1036526" cy="283641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7" name="Rectangle 16"/>
          <p:cNvSpPr/>
          <p:nvPr/>
        </p:nvSpPr>
        <p:spPr>
          <a:xfrm>
            <a:off x="2195215" y="6773075"/>
            <a:ext cx="7295587" cy="630942"/>
          </a:xfrm>
          <a:prstGeom prst="rect">
            <a:avLst/>
          </a:prstGeom>
        </p:spPr>
        <p:txBody>
          <a:bodyPr wrap="none">
            <a:spAutoFit/>
          </a:bodyPr>
          <a:lstStyle/>
          <a:p>
            <a:pPr lvl="0" algn="l">
              <a:spcBef>
                <a:spcPct val="20000"/>
              </a:spcBef>
            </a:pPr>
            <a:r>
              <a:rPr lang="en-US" sz="3500" kern="0">
                <a:solidFill>
                  <a:srgbClr val="000000"/>
                </a:solidFill>
                <a:latin typeface="Calibri"/>
                <a:cs typeface="Calibri"/>
              </a:rPr>
              <a:t>Graph H: may contain redundant paths</a:t>
            </a:r>
            <a:endParaRPr lang="en-US" sz="3500" kern="0" dirty="0">
              <a:solidFill>
                <a:srgbClr val="000000"/>
              </a:solidFill>
              <a:latin typeface="Calibri"/>
              <a:cs typeface="Calibri"/>
            </a:endParaRPr>
          </a:p>
        </p:txBody>
      </p:sp>
    </p:spTree>
    <p:extLst>
      <p:ext uri="{BB962C8B-B14F-4D97-AF65-F5344CB8AC3E}">
        <p14:creationId xmlns:p14="http://schemas.microsoft.com/office/powerpoint/2010/main" val="9489203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Cleaning the Hypernym Graph</a:t>
            </a:r>
          </a:p>
        </p:txBody>
      </p:sp>
      <p:sp>
        <p:nvSpPr>
          <p:cNvPr id="3" name="Content Placeholder 2"/>
          <p:cNvSpPr>
            <a:spLocks noGrp="1"/>
          </p:cNvSpPr>
          <p:nvPr>
            <p:ph idx="1"/>
          </p:nvPr>
        </p:nvSpPr>
        <p:spPr/>
        <p:txBody>
          <a:bodyPr/>
          <a:lstStyle/>
          <a:p>
            <a:pPr marL="514350" indent="-514350">
              <a:buAutoNum type="arabicPeriod"/>
            </a:pPr>
            <a:r>
              <a:rPr lang="en-US" dirty="0"/>
              <a:t>Determine all </a:t>
            </a:r>
            <a:r>
              <a:rPr lang="en-US" b="1" dirty="0"/>
              <a:t>basic concepts</a:t>
            </a:r>
            <a:endParaRPr lang="en-US" dirty="0"/>
          </a:p>
          <a:p>
            <a:pPr marL="1433390" lvl="1" indent="-514350"/>
            <a:r>
              <a:rPr lang="en-US" dirty="0"/>
              <a:t>Not hypernym of another concept</a:t>
            </a:r>
          </a:p>
          <a:p>
            <a:pPr marL="514350" indent="-514350">
              <a:buAutoNum type="arabicPeriod"/>
            </a:pPr>
            <a:r>
              <a:rPr lang="en-US" dirty="0"/>
              <a:t>Determine all </a:t>
            </a:r>
            <a:r>
              <a:rPr lang="en-US" b="1" dirty="0"/>
              <a:t>root concepts </a:t>
            </a:r>
          </a:p>
          <a:p>
            <a:pPr marL="1433390" lvl="1" indent="-514350"/>
            <a:r>
              <a:rPr lang="en-US" dirty="0"/>
              <a:t>Have no hypernyms</a:t>
            </a:r>
          </a:p>
          <a:p>
            <a:pPr marL="514350" indent="-514350">
              <a:buAutoNum type="arabicPeriod"/>
            </a:pPr>
            <a:r>
              <a:rPr lang="en-US" dirty="0"/>
              <a:t>For each basic concepts - root concept pair:</a:t>
            </a:r>
          </a:p>
          <a:p>
            <a:pPr marL="1433390" lvl="1" indent="-514350"/>
            <a:r>
              <a:rPr lang="en-US" dirty="0"/>
              <a:t>Select all hypernym paths that connect them</a:t>
            </a:r>
          </a:p>
          <a:p>
            <a:pPr marL="514350" indent="-514350">
              <a:buAutoNum type="arabicPeriod"/>
            </a:pPr>
            <a:r>
              <a:rPr lang="en-US" dirty="0"/>
              <a:t>Choose the longest hypernym paths for the final taxonomy</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6086797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dirty="0"/>
              <a:t>If t has no Hypernym ..</a:t>
            </a:r>
            <a:endParaRPr lang="en-US" altLang="en-US" dirty="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742950" indent="-742950">
              <a:buFont typeface="+mj-lt"/>
              <a:buAutoNum type="alphaUcPeriod"/>
            </a:pPr>
            <a:r>
              <a:rPr lang="en-US" sz="3200" dirty="0"/>
              <a:t>It is a root concept</a:t>
            </a:r>
          </a:p>
          <a:p>
            <a:pPr marL="742950" indent="-742950">
              <a:buFont typeface="+mj-lt"/>
              <a:buAutoNum type="alphaUcPeriod"/>
            </a:pPr>
            <a:r>
              <a:rPr lang="en-US" sz="3200" dirty="0"/>
              <a:t>It cannot match c such as t and X</a:t>
            </a:r>
          </a:p>
          <a:p>
            <a:pPr marL="742950" indent="-742950">
              <a:buFont typeface="+mj-lt"/>
              <a:buAutoNum type="alphaUcPeriod"/>
            </a:pPr>
            <a:r>
              <a:rPr lang="en-US" sz="3200" dirty="0"/>
              <a:t>It is identical to the initial root concept</a:t>
            </a:r>
          </a:p>
          <a:p>
            <a:pPr marL="742950" indent="-742950">
              <a:buFont typeface="+mj-lt"/>
              <a:buAutoNum type="alphaUcPeriod"/>
            </a:pPr>
            <a:r>
              <a:rPr lang="en-US" sz="3200" dirty="0"/>
              <a:t>It is a basic concept</a:t>
            </a:r>
          </a:p>
        </p:txBody>
      </p:sp>
      <p:sp>
        <p:nvSpPr>
          <p:cNvPr id="2" name="Footer Placeholder 1">
            <a:extLst>
              <a:ext uri="{FF2B5EF4-FFF2-40B4-BE49-F238E27FC236}">
                <a16:creationId xmlns:a16="http://schemas.microsoft.com/office/drawing/2014/main" id="{B8B4D41F-8371-1D4B-B900-4C3637E6AC7A}"/>
              </a:ext>
            </a:extLst>
          </p:cNvPr>
          <p:cNvSpPr>
            <a:spLocks noGrp="1"/>
          </p:cNvSpPr>
          <p:nvPr>
            <p:ph type="ftr" sz="quarter" idx="10"/>
          </p:nvPr>
        </p:nvSpPr>
        <p:spPr/>
        <p:txBody>
          <a:bodyPr/>
          <a:lstStyle/>
          <a:p>
            <a:pPr>
              <a:defRPr/>
            </a:pPr>
            <a:r>
              <a:rPr lang="en-US"/>
              <a:t>©2021, Karl Aberer, EPFL-IC, Laboratoire de systèmes d'informations répartis </a:t>
            </a:r>
          </a:p>
        </p:txBody>
      </p:sp>
    </p:spTree>
    <p:custDataLst>
      <p:tags r:id="rId1"/>
    </p:custDataLst>
    <p:extLst>
      <p:ext uri="{BB962C8B-B14F-4D97-AF65-F5344CB8AC3E}">
        <p14:creationId xmlns:p14="http://schemas.microsoft.com/office/powerpoint/2010/main" val="3405720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sz="3200" dirty="0"/>
              <a:t>Lecture partially </a:t>
            </a:r>
            <a:r>
              <a:rPr lang="en-US" sz="3200"/>
              <a:t>based on</a:t>
            </a:r>
            <a:endParaRPr lang="en-US" sz="3200" dirty="0"/>
          </a:p>
          <a:p>
            <a:pPr lvl="1"/>
            <a:r>
              <a:rPr lang="en-US" sz="2800" dirty="0"/>
              <a:t>Dan </a:t>
            </a:r>
            <a:r>
              <a:rPr lang="en-US" sz="2800" dirty="0" err="1"/>
              <a:t>Jurafsky</a:t>
            </a:r>
            <a:r>
              <a:rPr lang="en-US" sz="2800" dirty="0"/>
              <a:t> and James H. Martin, Speech and Language Processing (3rd ed. Draft), Chapter 21 </a:t>
            </a:r>
            <a:r>
              <a:rPr lang="en-US" sz="2800" dirty="0">
                <a:hlinkClick r:id="rId2"/>
              </a:rPr>
              <a:t>https://web.stanford.edu/~jurafsky/slp3/</a:t>
            </a:r>
            <a:endParaRPr lang="en-US" sz="2800" dirty="0"/>
          </a:p>
          <a:p>
            <a:pPr lvl="1"/>
            <a:r>
              <a:rPr lang="en-GB" sz="2800"/>
              <a:t>Jay Pujara and Sameer Singh, Mining Knowledge Graphs from Text, Tutorial, </a:t>
            </a:r>
            <a:r>
              <a:rPr lang="en-GB" sz="2800">
                <a:hlinkClick r:id="rId3"/>
              </a:rPr>
              <a:t>https://kgtutorial.github.io</a:t>
            </a:r>
            <a:r>
              <a:rPr lang="en-GB" sz="2800"/>
              <a:t> </a:t>
            </a:r>
            <a:endParaRPr lang="en-US" sz="2800" dirty="0"/>
          </a:p>
          <a:p>
            <a:r>
              <a:rPr lang="en-US" sz="3200" dirty="0"/>
              <a:t>References</a:t>
            </a:r>
          </a:p>
          <a:p>
            <a:pPr lvl="1"/>
            <a:r>
              <a:rPr lang="en-US" sz="2800" dirty="0" err="1"/>
              <a:t>Mintz</a:t>
            </a:r>
            <a:r>
              <a:rPr lang="en-US" sz="2800" dirty="0"/>
              <a:t>, Mike, et al. "Distant supervision for relation extraction without labeled data." </a:t>
            </a:r>
            <a:r>
              <a:rPr lang="en-US" sz="2800" i="1" dirty="0"/>
              <a:t>ACL 2009</a:t>
            </a:r>
            <a:r>
              <a:rPr lang="en-US" sz="2800" dirty="0"/>
              <a:t>.</a:t>
            </a:r>
          </a:p>
          <a:p>
            <a:pPr lvl="1"/>
            <a:r>
              <a:rPr lang="en-US" sz="2800" dirty="0"/>
              <a:t>Riedel, S., Yao, L., McCallum, A., &amp; Marlin, B. M. Relation extraction with matrix factorization and universal schemas. </a:t>
            </a:r>
            <a:r>
              <a:rPr lang="en-US" sz="2800" i="1" dirty="0"/>
              <a:t>ACL 2013</a:t>
            </a:r>
            <a:r>
              <a:rPr lang="en-US" sz="2800" dirty="0"/>
              <a:t>.</a:t>
            </a:r>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001751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Knowledge Inference</a:t>
            </a:r>
          </a:p>
        </p:txBody>
      </p:sp>
      <p:sp>
        <p:nvSpPr>
          <p:cNvPr id="3" name="Content Placeholder 2"/>
          <p:cNvSpPr>
            <a:spLocks noGrp="1"/>
          </p:cNvSpPr>
          <p:nvPr>
            <p:ph idx="1"/>
          </p:nvPr>
        </p:nvSpPr>
        <p:spPr/>
        <p:txBody>
          <a:bodyPr/>
          <a:lstStyle/>
          <a:p>
            <a:pPr marL="514350" indent="-514350">
              <a:buAutoNum type="arabicPeriod"/>
            </a:pPr>
            <a:r>
              <a:rPr lang="en-US" dirty="0" err="1"/>
              <a:t>Entity Disambiguation</a:t>
            </a:r>
            <a:endParaRPr lang="en-US" dirty="0"/>
          </a:p>
          <a:p>
            <a:pPr marL="514350" indent="-514350">
              <a:buAutoNum type="arabicPeriod"/>
            </a:pPr>
            <a:r>
              <a:rPr lang="en-US" dirty="0"/>
              <a:t>Label Propagation</a:t>
            </a:r>
          </a:p>
          <a:p>
            <a:pPr marL="514350" indent="-514350">
              <a:buAutoNum type="arabicPeriod"/>
            </a:pPr>
            <a:r>
              <a:rPr lang="en-US" dirty="0"/>
              <a:t>Link Prediction</a:t>
            </a:r>
          </a:p>
          <a:p>
            <a:pPr marL="514350" indent="-514350">
              <a:buAutoNum type="arabicPeriod"/>
            </a:pPr>
            <a:r>
              <a:rPr lang="en-US" dirty="0"/>
              <a:t>Data Integration</a:t>
            </a:r>
          </a:p>
          <a:p>
            <a:pPr marL="514350" indent="-514350">
              <a:buAutoNum type="arabicPeriod"/>
            </a:pPr>
            <a:endParaRPr lang="en-US" dirty="0"/>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1509342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1. </a:t>
            </a:r>
            <a:r>
              <a:rPr lang="en-US" dirty="0" err="1"/>
              <a:t>Keyphrase</a:t>
            </a:r>
            <a:r>
              <a:rPr lang="en-US" dirty="0"/>
              <a:t> Extraction</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©2021, Karl Aberer, EPFL-IC, Laboratoire de systèmes d'informations répartis </a:t>
            </a:r>
            <a:endParaRPr lang="en-GB" dirty="0"/>
          </a:p>
        </p:txBody>
      </p:sp>
    </p:spTree>
    <p:extLst>
      <p:ext uri="{BB962C8B-B14F-4D97-AF65-F5344CB8AC3E}">
        <p14:creationId xmlns:p14="http://schemas.microsoft.com/office/powerpoint/2010/main" val="2932699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2.xml><?xml version="1.0" encoding="utf-8"?>
<p:tagLst xmlns:a="http://schemas.openxmlformats.org/drawingml/2006/main" xmlns:r="http://schemas.openxmlformats.org/officeDocument/2006/relationships" xmlns:p="http://schemas.openxmlformats.org/presentationml/2006/main">
  <p:tag name="SLIDEGUID" val="832222DDB392419E843808889671DF55"/>
  <p:tag name="AUTOOPENPOLL" val="False"/>
  <p:tag name="TYPE" val="MultiChoiceSlide"/>
  <p:tag name="TPSLIDEBULLETSTYLE" val="2"/>
  <p:tag name="TPQUESTIONXML" val="&lt;?xml version=&quot;1.0&quot; encoding=&quot;UTF-8&quot; standalone=&quot;yes&quot;?&gt;&lt;questionlist&gt;&lt;properties&gt;&lt;guid&gt;FD8BAA59099F4F90AB458FF65E9323D4&lt;/guid&gt;&lt;date&gt;5/9/2019 11:13:15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32222DDB392419E843808889671DF55&lt;/guid&gt;&lt;repollguid&gt;D30744252660440AB0EAF8DE3420F65F&lt;/repollguid&gt;&lt;sourceid&gt;497247B718A740018D4C7EAE44950319&lt;/sourceid&gt;&lt;questiontext&gt;An HMM model would be an appropriate approach to identify&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A37D402779B49B99A58484973EC41E6&lt;/guid&gt;&lt;answertext&gt;Named Entities&lt;/answertext&gt;&lt;valuetype&gt;0&lt;/valuetype&gt;&lt;/answer&gt;&lt;answer&gt;&lt;guid&gt;59D1ADDB94A347F7B6987B4D2012C764&lt;/guid&gt;&lt;answertext&gt;Part-of-Speech tags&lt;/answertext&gt;&lt;valuetype&gt;0&lt;/valuetype&gt;&lt;/answer&gt;&lt;answer&gt;&lt;guid&gt;DB7B2322DA684075B5536C13230B754E&lt;/guid&gt;&lt;answertext&gt;Concepts&lt;/answertext&gt;&lt;valuetype&gt;0&lt;/valuetype&gt;&lt;/answer&gt;&lt;answer&gt;&lt;guid&gt;ABB7176DFBC24C7E8491011FFFA8A41D&lt;/guid&gt;&lt;answertext&gt;Word n-grams&lt;/answertext&gt;&lt;valuetype&gt;0&lt;/valuetype&gt;&lt;/answer&gt;&lt;/answers&gt;&lt;/multichoice&gt;&lt;/questions&gt;&lt;/questionlist&gt;"/>
  <p:tag name="LIVECHARTING" val="False"/>
  <p:tag name="HASRESULTS" val="False"/>
  <p:tag name="CHARTTYPE" val="0"/>
  <p:tag name="CHARTDEFINEDCOLORS" val="3,6,10,45,32,50,13,4,9,55,1"/>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C0915A7DE166476AAD3710F3F99CFDD9"/>
  <p:tag name="AUTOOPENPOLL" val="False"/>
  <p:tag name="TYPE" val="MultiChoiceSlide"/>
  <p:tag name="TPSLIDEBULLETSTYLE" val="2"/>
  <p:tag name="TPQUESTIONXML" val="&lt;?xml version=&quot;1.0&quot; encoding=&quot;UTF-8&quot; standalone=&quot;yes&quot;?&gt;&lt;questionlist&gt;&lt;properties&gt;&lt;guid&gt;0A60070F245146A38A5438B3F88408D7&lt;/guid&gt;&lt;date&gt;5/9/2019 11:13:15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C0915A7DE166476AAD3710F3F99CFDD9&lt;/guid&gt;&lt;repollguid&gt;F5DFC46601BF440CA564C2B59F3C839D&lt;/repollguid&gt;&lt;sourceid&gt;7C5CDA087A6B444D84F3F7D2AF10A9F6&lt;/sourceid&gt;&lt;questiontext&gt;Which is tru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7E211D1639814F868F31FB80DADC8DA1&lt;/guid&gt;&lt;answertext&gt;Hand-written patterns are in general more precise than classifiers&lt;/answertext&gt;&lt;valuetype&gt;0&lt;/valuetype&gt;&lt;/answer&gt;&lt;answer&gt;&lt;guid&gt;C8F7F1F1AD7C46E2AEBB3C9A12F7DE1D&lt;/guid&gt;&lt;answertext&gt;Hand-written patterns cannot exploit syntactic features&lt;/answertext&gt;&lt;valuetype&gt;0&lt;/valuetype&gt;&lt;/answer&gt;&lt;answer&gt;&lt;guid&gt;C7F56C70767E4E6A99AA812D8A6B861C&lt;/guid&gt;&lt;answertext&gt;Supervised classifiers do not require any human input&lt;/answertext&gt;&lt;valuetype&gt;0&lt;/valuetype&gt;&lt;/answer&gt;&lt;answer&gt;&lt;guid&gt;4D8F9B80D02A4CA39486B990E3A71579&lt;/guid&gt;&lt;answertext&gt;Supervised classifiers can only detect typed statements&lt;/answertext&gt;&lt;valuetype&gt;0&lt;/valuetype&gt;&lt;/answer&gt;&lt;/answers&gt;&lt;/multichoice&gt;&lt;/questions&gt;&lt;/questionlist&gt;"/>
  <p:tag name="LIVECHARTING" val="False"/>
  <p:tag name="HASRESULTS" val="False"/>
  <p:tag name="CHARTTYPE" val="0"/>
  <p:tag name="CHARTDEFINEDCOLORS" val="3,6,10,45,32,50,13,4,9,55,1"/>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SLIDEGUID" val="35B3F9AA95A84E0B86D94089314FC86E"/>
  <p:tag name="AUTOOPENPOLL" val="False"/>
  <p:tag name="TYPE" val="MultiChoiceSlide"/>
  <p:tag name="TPSLIDEBULLETSTYLE" val="2"/>
  <p:tag name="TPQUESTIONXML" val="&lt;?xml version=&quot;1.0&quot; encoding=&quot;UTF-8&quot; standalone=&quot;yes&quot;?&gt;&lt;questionlist&gt;&lt;properties&gt;&lt;guid&gt;6CEB9D29546B456D89C0740282C79E20&lt;/guid&gt;&lt;date&gt;5/9/2019 11:13:1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5B3F9AA95A84E0B86D94089314FC86E&lt;/guid&gt;&lt;repollguid&gt;68C22747F7054962A15D36FF3D7370AF&lt;/repollguid&gt;&lt;sourceid&gt;F298B446F9F74105946B3B8485122468&lt;/sourceid&gt;&lt;questiontext&gt;Which is tru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F85666648C8411080C744317563C0D3&lt;/guid&gt;&lt;answertext&gt;Distant supervision requires rules for bootstrapping&lt;/answertext&gt;&lt;valuetype&gt;0&lt;/valuetype&gt;&lt;/answer&gt;&lt;answer&gt;&lt;guid&gt;498690059FA548E5829FE28253D96FFB&lt;/guid&gt;&lt;answertext&gt;Classifiers produced with distant supervision are more precise than rules&lt;/answertext&gt;&lt;valuetype&gt;0&lt;/valuetype&gt;&lt;/answer&gt;&lt;answer&gt;&lt;guid&gt;317C5EF877114B2690C82B02ADBF7B4B&lt;/guid&gt;&lt;answertext&gt;Distant supervision can help to detect rules&lt;/answertext&gt;&lt;valuetype&gt;0&lt;/valuetype&gt;&lt;/answer&gt;&lt;/answers&gt;&lt;/multichoice&gt;&lt;/questions&gt;&lt;/questionlist&gt;"/>
  <p:tag name="LIVECHARTING" val="False"/>
  <p:tag name="HASRESULTS" val="False"/>
  <p:tag name="CHARTTYPE" val="0"/>
  <p:tag name="CHARTDEFINEDCOLORS" val="3,6,10,45,32,50,13,4,9,55,1"/>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SLIDEGUID" val="B1986370DE5D4296BF44145CC7C5FF00"/>
  <p:tag name="AUTOOPENPOLL" val="False"/>
  <p:tag name="TYPE" val="MultiChoiceSlide"/>
  <p:tag name="TPSLIDEBULLETSTYLE" val="2"/>
  <p:tag name="TPQUESTIONXML" val="&lt;?xml version=&quot;1.0&quot; encoding=&quot;UTF-8&quot; standalone=&quot;yes&quot;?&gt;&lt;questionlist&gt;&lt;properties&gt;&lt;guid&gt;24C42ECF2AD1440D836A3799F7C697C5&lt;/guid&gt;&lt;date&gt;5/16/2019 02:35:45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1986370DE5D4296BF44145CC7C5FF00&lt;/guid&gt;&lt;repollguid&gt;3F7FEEE8335740468879FC95291A08A0&lt;/repollguid&gt;&lt;sourceid&gt;7832956D03464EBE9251E94BA3D23BA0&lt;/sourceid&gt;&lt;questiontext&gt;If t has no Hypernym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D0DDDC6A5E3F443AAC28EFABD2797194&lt;/guid&gt;&lt;answertext&gt;It is a root concept&lt;/answertext&gt;&lt;valuetype&gt;0&lt;/valuetype&gt;&lt;/answer&gt;&lt;answer&gt;&lt;guid&gt;80250C3E1AFF4C30900613CC655251D8&lt;/guid&gt;&lt;answertext&gt;It cannot match c such as t and X&lt;/answertext&gt;&lt;valuetype&gt;0&lt;/valuetype&gt;&lt;/answer&gt;&lt;answer&gt;&lt;guid&gt;865A6E6766CD4FEBA7EDB638F264279B&lt;/guid&gt;&lt;answertext&gt;It is identical to the initial root concept&lt;/answertext&gt;&lt;valuetype&gt;0&lt;/valuetype&gt;&lt;/answer&gt;&lt;answer&gt;&lt;guid&gt;995C64559F934EF5839C1F6002E30781&lt;/guid&gt;&lt;answertext&gt;It is a basic concept&lt;/answertext&gt;&lt;valuetype&gt;0&lt;/valuetype&gt;&lt;/answer&gt;&lt;/answers&gt;&lt;/multichoice&gt;&lt;/questions&gt;&lt;/questionlist&gt;"/>
  <p:tag name="LIVECHARTING" val="False"/>
  <p:tag name="HASRESULTS" val="False"/>
  <p:tag name="CHARTTYPE" val="0"/>
  <p:tag name="CHARTDEFINEDCOLORS" val="3,6,10,45,32,50,13,4,9,55,1"/>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36620</TotalTime>
  <Words>11086</Words>
  <Application>Microsoft Macintosh PowerPoint</Application>
  <PresentationFormat>Custom</PresentationFormat>
  <Paragraphs>903</Paragraphs>
  <Slides>78</Slides>
  <Notes>64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78</vt:i4>
      </vt:variant>
    </vt:vector>
  </HeadingPairs>
  <TitlesOfParts>
    <vt:vector size="89" baseType="lpstr">
      <vt:lpstr>MS PGothic</vt:lpstr>
      <vt:lpstr>MS PGothic</vt:lpstr>
      <vt:lpstr>Arial</vt:lpstr>
      <vt:lpstr>Calibri</vt:lpstr>
      <vt:lpstr>Cambria Math</vt:lpstr>
      <vt:lpstr>Comic Sans MS</vt:lpstr>
      <vt:lpstr>Courier</vt:lpstr>
      <vt:lpstr>Tempus Sans ITC</vt:lpstr>
      <vt:lpstr>Verdana</vt:lpstr>
      <vt:lpstr>Wingdings</vt:lpstr>
      <vt:lpstr>part1 XML</vt:lpstr>
      <vt:lpstr>Part 3: Knowledge Modeling  – Information Extraction </vt:lpstr>
      <vt:lpstr>Populating Knowledge Bases</vt:lpstr>
      <vt:lpstr>Knowledge Extraction</vt:lpstr>
      <vt:lpstr>Basic Questions in Knowledge Extraction</vt:lpstr>
      <vt:lpstr>Knowledge Inference</vt:lpstr>
      <vt:lpstr>Basic Questions in Knowledge Inference</vt:lpstr>
      <vt:lpstr>2. Knowledge Extraction</vt:lpstr>
      <vt:lpstr>3. Knowledge Inference</vt:lpstr>
      <vt:lpstr>1. Keyphrase Extraction</vt:lpstr>
      <vt:lpstr>Key Phrase Extraction</vt:lpstr>
      <vt:lpstr>Keyphrase Extraction Methods</vt:lpstr>
      <vt:lpstr>Use of Keyphrase Extraction</vt:lpstr>
      <vt:lpstr>Use of Keyphrase Extraction</vt:lpstr>
      <vt:lpstr>2. NAMED ENTITY RECOGNITION</vt:lpstr>
      <vt:lpstr>Named Entity Recognition (NER)</vt:lpstr>
      <vt:lpstr>Named Entity Recognition (NER)</vt:lpstr>
      <vt:lpstr>NER as Sequence Labelling Task</vt:lpstr>
      <vt:lpstr>NER as Classification Task</vt:lpstr>
      <vt:lpstr>Features used in NER</vt:lpstr>
      <vt:lpstr>Exploiting Context</vt:lpstr>
      <vt:lpstr>Generative Probabilistic Model</vt:lpstr>
      <vt:lpstr>Approximation</vt:lpstr>
      <vt:lpstr>Hidden Markov Model (HMM)</vt:lpstr>
      <vt:lpstr>Learning the Model</vt:lpstr>
      <vt:lpstr>Using the Model</vt:lpstr>
      <vt:lpstr>Observation</vt:lpstr>
      <vt:lpstr>Viterbi Algorithm</vt:lpstr>
      <vt:lpstr>An HMM model would not be an appropriate approach to identify</vt:lpstr>
      <vt:lpstr>Which statement is correct?</vt:lpstr>
      <vt:lpstr>3. Information extraction</vt:lpstr>
      <vt:lpstr>Information Extraction (IE)</vt:lpstr>
      <vt:lpstr>Sample Statements</vt:lpstr>
      <vt:lpstr>Typed Statements </vt:lpstr>
      <vt:lpstr>Statement Schema</vt:lpstr>
      <vt:lpstr>Approaches to Information Extraction</vt:lpstr>
      <vt:lpstr>1. Hand-Written Patterns</vt:lpstr>
      <vt:lpstr>Web isa Database</vt:lpstr>
      <vt:lpstr>More General Hand-Written Patterns</vt:lpstr>
      <vt:lpstr>Summary Hand-Written Patterns</vt:lpstr>
      <vt:lpstr>2. Supervised Learning for IE</vt:lpstr>
      <vt:lpstr>Classifiers for Information Extraction</vt:lpstr>
      <vt:lpstr>Features Used in IE</vt:lpstr>
      <vt:lpstr>Syntactic Features</vt:lpstr>
      <vt:lpstr>Which is true?</vt:lpstr>
      <vt:lpstr>3. Bootstrapping</vt:lpstr>
      <vt:lpstr>Example</vt:lpstr>
      <vt:lpstr>Example</vt:lpstr>
      <vt:lpstr>Problem: Semantic Drift</vt:lpstr>
      <vt:lpstr>Confidence</vt:lpstr>
      <vt:lpstr>4. No Training Data? Distant Supervision</vt:lpstr>
      <vt:lpstr>Linking Text to Knowledge Bases</vt:lpstr>
      <vt:lpstr>Distant Supervision: Approach</vt:lpstr>
      <vt:lpstr>Features for Distant Supervision</vt:lpstr>
      <vt:lpstr>Example</vt:lpstr>
      <vt:lpstr>Which is true?</vt:lpstr>
      <vt:lpstr>5. Matrix Factorization</vt:lpstr>
      <vt:lpstr>Matrix Representation </vt:lpstr>
      <vt:lpstr>Matrix Factorization</vt:lpstr>
      <vt:lpstr>Bayesian Personalized Ranking</vt:lpstr>
      <vt:lpstr>Relation Embeddings</vt:lpstr>
      <vt:lpstr>Exploiting Relation Embedding Similarity</vt:lpstr>
      <vt:lpstr>Summary</vt:lpstr>
      <vt:lpstr>4. Taxonomy induction</vt:lpstr>
      <vt:lpstr>Taxonomy Induction</vt:lpstr>
      <vt:lpstr>Use of Taxonomies</vt:lpstr>
      <vt:lpstr>Taxonomy Induction Task</vt:lpstr>
      <vt:lpstr>Learning Terms</vt:lpstr>
      <vt:lpstr>Finding Hyponyms</vt:lpstr>
      <vt:lpstr>Example</vt:lpstr>
      <vt:lpstr>Finding Hypernyms</vt:lpstr>
      <vt:lpstr>Example</vt:lpstr>
      <vt:lpstr>Example Result</vt:lpstr>
      <vt:lpstr>Inducing Hypernym Graph</vt:lpstr>
      <vt:lpstr>Example</vt:lpstr>
      <vt:lpstr>Example</vt:lpstr>
      <vt:lpstr>Cleaning the Hypernym Graph</vt:lpstr>
      <vt:lpstr>If t has no Hypernym ..</vt:lpstr>
      <vt:lpstr>References</vt:lpstr>
    </vt:vector>
  </TitlesOfParts>
  <Company>EPFL I&amp;C - LSIR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 </cp:lastModifiedBy>
  <cp:revision>634</cp:revision>
  <cp:lastPrinted>2014-03-05T20:55:21Z</cp:lastPrinted>
  <dcterms:created xsi:type="dcterms:W3CDTF">2002-10-01T12:44:42Z</dcterms:created>
  <dcterms:modified xsi:type="dcterms:W3CDTF">2021-12-13T07:52:45Z</dcterms:modified>
</cp:coreProperties>
</file>